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4"/>
  </p:notesMasterIdLst>
  <p:sldIdLst>
    <p:sldId id="733" r:id="rId2"/>
    <p:sldId id="734" r:id="rId3"/>
    <p:sldId id="583" r:id="rId4"/>
    <p:sldId id="737" r:id="rId5"/>
    <p:sldId id="738" r:id="rId6"/>
    <p:sldId id="739" r:id="rId7"/>
    <p:sldId id="281" r:id="rId8"/>
    <p:sldId id="736" r:id="rId9"/>
    <p:sldId id="744" r:id="rId10"/>
    <p:sldId id="573" r:id="rId11"/>
    <p:sldId id="684" r:id="rId12"/>
    <p:sldId id="689" r:id="rId13"/>
    <p:sldId id="685" r:id="rId14"/>
    <p:sldId id="686" r:id="rId15"/>
    <p:sldId id="687" r:id="rId16"/>
    <p:sldId id="745" r:id="rId17"/>
    <p:sldId id="576" r:id="rId18"/>
    <p:sldId id="692" r:id="rId19"/>
    <p:sldId id="593" r:id="rId20"/>
    <p:sldId id="604" r:id="rId21"/>
    <p:sldId id="596" r:id="rId22"/>
    <p:sldId id="598" r:id="rId23"/>
    <p:sldId id="597" r:id="rId24"/>
    <p:sldId id="602" r:id="rId25"/>
    <p:sldId id="746" r:id="rId26"/>
    <p:sldId id="564" r:id="rId27"/>
    <p:sldId id="580" r:id="rId28"/>
    <p:sldId id="579" r:id="rId29"/>
    <p:sldId id="741" r:id="rId30"/>
    <p:sldId id="742" r:id="rId31"/>
    <p:sldId id="743" r:id="rId32"/>
    <p:sldId id="611" r:id="rId3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0"/>
    <p:restoredTop sz="85646"/>
  </p:normalViewPr>
  <p:slideViewPr>
    <p:cSldViewPr>
      <p:cViewPr varScale="1">
        <p:scale>
          <a:sx n="104" d="100"/>
          <a:sy n="104" d="100"/>
        </p:scale>
        <p:origin x="2296" y="200"/>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AE5F69-526A-C82C-258C-1F7F5724E3F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Espace réservé de la date 2">
            <a:extLst>
              <a:ext uri="{FF2B5EF4-FFF2-40B4-BE49-F238E27FC236}">
                <a16:creationId xmlns:a16="http://schemas.microsoft.com/office/drawing/2014/main" id="{71B0A5AA-952C-DFFC-4B50-0FBC8BC524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369EFB5-0608-934C-815F-F56850197AF7}" type="datetimeFigureOut">
              <a:rPr lang="fr-FR" altLang="en-ES"/>
              <a:pPr/>
              <a:t>20/07/2023</a:t>
            </a:fld>
            <a:endParaRPr lang="en-US" altLang="en-ES"/>
          </a:p>
        </p:txBody>
      </p:sp>
      <p:sp>
        <p:nvSpPr>
          <p:cNvPr id="4" name="Espace réservé de l'image des diapositives 3">
            <a:extLst>
              <a:ext uri="{FF2B5EF4-FFF2-40B4-BE49-F238E27FC236}">
                <a16:creationId xmlns:a16="http://schemas.microsoft.com/office/drawing/2014/main" id="{D74A4B60-300B-6216-F6B9-B706C9D24E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a:extLst>
              <a:ext uri="{FF2B5EF4-FFF2-40B4-BE49-F238E27FC236}">
                <a16:creationId xmlns:a16="http://schemas.microsoft.com/office/drawing/2014/main" id="{0F2462BD-D0C9-8DFE-A1AD-7865D948BF4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ES"/>
              <a:t>Cliquez pour modifier les styles du texte du masque</a:t>
            </a:r>
          </a:p>
          <a:p>
            <a:pPr lvl="1"/>
            <a:r>
              <a:rPr lang="fr-FR" altLang="en-ES"/>
              <a:t>Deuxième niveau</a:t>
            </a:r>
          </a:p>
          <a:p>
            <a:pPr lvl="2"/>
            <a:r>
              <a:rPr lang="fr-FR" altLang="en-ES"/>
              <a:t>Troisième niveau</a:t>
            </a:r>
          </a:p>
          <a:p>
            <a:pPr lvl="3"/>
            <a:r>
              <a:rPr lang="fr-FR" altLang="en-ES"/>
              <a:t>Quatrième niveau</a:t>
            </a:r>
          </a:p>
          <a:p>
            <a:pPr lvl="4"/>
            <a:r>
              <a:rPr lang="fr-FR" altLang="en-ES"/>
              <a:t>Cinquième niveau</a:t>
            </a:r>
            <a:endParaRPr lang="en-US" altLang="en-ES"/>
          </a:p>
        </p:txBody>
      </p:sp>
      <p:sp>
        <p:nvSpPr>
          <p:cNvPr id="6" name="Espace réservé du pied de page 5">
            <a:extLst>
              <a:ext uri="{FF2B5EF4-FFF2-40B4-BE49-F238E27FC236}">
                <a16:creationId xmlns:a16="http://schemas.microsoft.com/office/drawing/2014/main" id="{615A0C42-C161-ED38-AA55-D3954D155F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Espace réservé du numéro de diapositive 6">
            <a:extLst>
              <a:ext uri="{FF2B5EF4-FFF2-40B4-BE49-F238E27FC236}">
                <a16:creationId xmlns:a16="http://schemas.microsoft.com/office/drawing/2014/main" id="{0309A0CF-7927-D6CC-AB3E-FCA3BA12AE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6A3002D-2462-A148-9405-EA7110360C1F}" type="slidenum">
              <a:rPr lang="en-US" altLang="en-ES"/>
              <a:pPr/>
              <a:t>‹#›</a:t>
            </a:fld>
            <a:endParaRPr lang="en-US" altLang="en-E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b="0" dirty="0">
              <a:effectLst/>
            </a:endParaRPr>
          </a:p>
        </p:txBody>
      </p:sp>
      <p:sp>
        <p:nvSpPr>
          <p:cNvPr id="4" name="Slide Number Placeholder 3"/>
          <p:cNvSpPr>
            <a:spLocks noGrp="1"/>
          </p:cNvSpPr>
          <p:nvPr>
            <p:ph type="sldNum" sz="quarter" idx="5"/>
          </p:nvPr>
        </p:nvSpPr>
        <p:spPr/>
        <p:txBody>
          <a:bodyPr/>
          <a:lstStyle/>
          <a:p>
            <a:fld id="{76A3002D-2462-A148-9405-EA7110360C1F}" type="slidenum">
              <a:rPr lang="en-US" altLang="en-ES" smtClean="0"/>
              <a:pPr/>
              <a:t>1</a:t>
            </a:fld>
            <a:endParaRPr lang="en-US" altLang="en-ES"/>
          </a:p>
        </p:txBody>
      </p:sp>
    </p:spTree>
    <p:extLst>
      <p:ext uri="{BB962C8B-B14F-4D97-AF65-F5344CB8AC3E}">
        <p14:creationId xmlns:p14="http://schemas.microsoft.com/office/powerpoint/2010/main" val="373105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10</a:t>
            </a:fld>
            <a:endParaRPr lang="en-US" altLang="en-E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11</a:t>
            </a:fld>
            <a:endParaRPr lang="en-GB" altLang="en-E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12</a:t>
            </a:fld>
            <a:endParaRPr lang="en-US" altLang="en-E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a:extLst>
              <a:ext uri="{FF2B5EF4-FFF2-40B4-BE49-F238E27FC236}">
                <a16:creationId xmlns:a16="http://schemas.microsoft.com/office/drawing/2014/main" id="{181AA392-8AB4-B589-F81E-157DB0F2842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BBFA12-DAD8-86CA-162D-579EC473F57B}"/>
              </a:ext>
            </a:extLst>
          </p:cNvPr>
          <p:cNvSpPr>
            <a:spLocks noGrp="1"/>
          </p:cNvSpPr>
          <p:nvPr>
            <p:ph type="body" idx="1"/>
          </p:nvPr>
        </p:nvSpPr>
        <p:spPr/>
        <p:txBody>
          <a:bodyPr/>
          <a:lstStyle/>
          <a:p>
            <a:endParaRPr lang="en-GB" altLang="en-ES" dirty="0"/>
          </a:p>
        </p:txBody>
      </p:sp>
      <p:sp>
        <p:nvSpPr>
          <p:cNvPr id="54275" name="Espace réservé du numéro de diapositive 3">
            <a:extLst>
              <a:ext uri="{FF2B5EF4-FFF2-40B4-BE49-F238E27FC236}">
                <a16:creationId xmlns:a16="http://schemas.microsoft.com/office/drawing/2014/main" id="{921F44FE-DFD2-1A96-3C63-F3B9354AA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E337F9-51E6-6C4F-B85F-AC0B156199CD}" type="slidenum">
              <a:rPr lang="en-GB" altLang="en-ES" sz="1200"/>
              <a:pPr/>
              <a:t>13</a:t>
            </a:fld>
            <a:endParaRPr lang="en-GB" altLang="en-E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a:extLst>
              <a:ext uri="{FF2B5EF4-FFF2-40B4-BE49-F238E27FC236}">
                <a16:creationId xmlns:a16="http://schemas.microsoft.com/office/drawing/2014/main" id="{54E25C56-A1F8-981C-FAB0-D8E47F082D4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C063A64-2540-E701-7D49-7E5E2AD4B2D3}"/>
              </a:ext>
            </a:extLst>
          </p:cNvPr>
          <p:cNvSpPr>
            <a:spLocks noGrp="1"/>
          </p:cNvSpPr>
          <p:nvPr>
            <p:ph type="body" idx="1"/>
          </p:nvPr>
        </p:nvSpPr>
        <p:spPr/>
        <p:txBody>
          <a:bodyPr/>
          <a:lstStyle/>
          <a:p>
            <a:endParaRPr lang="en-GB" altLang="en-ES" dirty="0"/>
          </a:p>
        </p:txBody>
      </p:sp>
      <p:sp>
        <p:nvSpPr>
          <p:cNvPr id="56323" name="Espace réservé du numéro de diapositive 3">
            <a:extLst>
              <a:ext uri="{FF2B5EF4-FFF2-40B4-BE49-F238E27FC236}">
                <a16:creationId xmlns:a16="http://schemas.microsoft.com/office/drawing/2014/main" id="{DC315E2B-EB98-F03F-79F9-29DA9ABA45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E3D87-2E90-0F4C-B30C-C0693D5C20EB}" type="slidenum">
              <a:rPr lang="en-GB" altLang="en-ES" sz="1200"/>
              <a:pPr/>
              <a:t>14</a:t>
            </a:fld>
            <a:endParaRPr lang="en-GB" altLang="en-E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Espace réservé de l'image des diapositives 1">
            <a:extLst>
              <a:ext uri="{FF2B5EF4-FFF2-40B4-BE49-F238E27FC236}">
                <a16:creationId xmlns:a16="http://schemas.microsoft.com/office/drawing/2014/main" id="{A4FAB4A9-96E0-2999-B0C3-88137094A82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Espace réservé des commentaires 2">
            <a:extLst>
              <a:ext uri="{FF2B5EF4-FFF2-40B4-BE49-F238E27FC236}">
                <a16:creationId xmlns:a16="http://schemas.microsoft.com/office/drawing/2014/main" id="{DBF5EBBC-5EEC-811E-8FAD-785F7B384A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58371" name="Espace réservé du numéro de diapositive 3">
            <a:extLst>
              <a:ext uri="{FF2B5EF4-FFF2-40B4-BE49-F238E27FC236}">
                <a16:creationId xmlns:a16="http://schemas.microsoft.com/office/drawing/2014/main" id="{CDD84308-283A-AD63-B400-2BA83FD578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9F586D3-C622-8349-BCA4-8C2C00E6E075}" type="slidenum">
              <a:rPr lang="en-GB" altLang="en-ES" sz="1200"/>
              <a:pPr/>
              <a:t>15</a:t>
            </a:fld>
            <a:endParaRPr lang="en-GB" altLang="en-E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16</a:t>
            </a:fld>
            <a:endParaRPr lang="en-US" altLang="en-ES" sz="1200"/>
          </a:p>
        </p:txBody>
      </p:sp>
    </p:spTree>
    <p:extLst>
      <p:ext uri="{BB962C8B-B14F-4D97-AF65-F5344CB8AC3E}">
        <p14:creationId xmlns:p14="http://schemas.microsoft.com/office/powerpoint/2010/main" val="869509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Espace réservé de l'image des diapositives 1">
            <a:extLst>
              <a:ext uri="{FF2B5EF4-FFF2-40B4-BE49-F238E27FC236}">
                <a16:creationId xmlns:a16="http://schemas.microsoft.com/office/drawing/2014/main" id="{E36E9D8D-A458-B391-FBFC-CD41AEA1AC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Espace réservé des commentaires 2">
            <a:extLst>
              <a:ext uri="{FF2B5EF4-FFF2-40B4-BE49-F238E27FC236}">
                <a16:creationId xmlns:a16="http://schemas.microsoft.com/office/drawing/2014/main" id="{3BD5439F-3A69-BF7A-2C27-053C76394F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0659" name="Espace réservé du numéro de diapositive 3">
            <a:extLst>
              <a:ext uri="{FF2B5EF4-FFF2-40B4-BE49-F238E27FC236}">
                <a16:creationId xmlns:a16="http://schemas.microsoft.com/office/drawing/2014/main" id="{5638C4FF-8BA6-D8A4-1359-2216BB293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43A303B-6B43-1748-89C8-3FB132090592}" type="slidenum">
              <a:rPr lang="en-US" altLang="en-ES" sz="1200"/>
              <a:pPr/>
              <a:t>17</a:t>
            </a:fld>
            <a:endParaRPr lang="en-US" altLang="en-E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Espace réservé de l'image des diapositives 1">
            <a:extLst>
              <a:ext uri="{FF2B5EF4-FFF2-40B4-BE49-F238E27FC236}">
                <a16:creationId xmlns:a16="http://schemas.microsoft.com/office/drawing/2014/main" id="{5EC49365-4EF1-ED33-7748-67C055B5E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Espace réservé des commentaires 2">
            <a:extLst>
              <a:ext uri="{FF2B5EF4-FFF2-40B4-BE49-F238E27FC236}">
                <a16:creationId xmlns:a16="http://schemas.microsoft.com/office/drawing/2014/main" id="{38E9248F-1F56-9255-6361-3C8739FC13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2707" name="Espace réservé du numéro de diapositive 3">
            <a:extLst>
              <a:ext uri="{FF2B5EF4-FFF2-40B4-BE49-F238E27FC236}">
                <a16:creationId xmlns:a16="http://schemas.microsoft.com/office/drawing/2014/main" id="{EB7C5E11-88F0-7DF3-933A-16871ABDC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8918684-7F7B-5146-896E-CE6084840820}" type="slidenum">
              <a:rPr lang="en-US" altLang="en-ES" sz="1200"/>
              <a:pPr/>
              <a:t>18</a:t>
            </a:fld>
            <a:endParaRPr lang="en-US" altLang="en-E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e l'image des diapositives 1">
            <a:extLst>
              <a:ext uri="{FF2B5EF4-FFF2-40B4-BE49-F238E27FC236}">
                <a16:creationId xmlns:a16="http://schemas.microsoft.com/office/drawing/2014/main" id="{E96D2757-BAF0-B41A-0C3C-10BB08ECA6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Espace réservé des commentaires 2">
            <a:extLst>
              <a:ext uri="{FF2B5EF4-FFF2-40B4-BE49-F238E27FC236}">
                <a16:creationId xmlns:a16="http://schemas.microsoft.com/office/drawing/2014/main" id="{5D8D60B1-D697-DAAD-46D3-92C7E00646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4755" name="Espace réservé du numéro de diapositive 3">
            <a:extLst>
              <a:ext uri="{FF2B5EF4-FFF2-40B4-BE49-F238E27FC236}">
                <a16:creationId xmlns:a16="http://schemas.microsoft.com/office/drawing/2014/main" id="{6AC003FD-0F88-F2C9-E244-3A6D07283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67F29F5-F82A-074D-997F-2F228483D187}" type="slidenum">
              <a:rPr lang="en-US" altLang="en-ES" sz="1200"/>
              <a:pPr/>
              <a:t>19</a:t>
            </a:fld>
            <a:endParaRPr lang="en-US" altLang="en-E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a:t>
            </a:fld>
            <a:endParaRPr lang="en-US" altLang="en-E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a:extLst>
              <a:ext uri="{FF2B5EF4-FFF2-40B4-BE49-F238E27FC236}">
                <a16:creationId xmlns:a16="http://schemas.microsoft.com/office/drawing/2014/main" id="{46FBC760-326A-B9AB-62CE-2453EA4BE2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814652-CB38-E240-E6C2-58A1AD9E98FE}"/>
              </a:ext>
            </a:extLst>
          </p:cNvPr>
          <p:cNvSpPr>
            <a:spLocks noGrp="1"/>
          </p:cNvSpPr>
          <p:nvPr>
            <p:ph type="body" idx="1"/>
          </p:nvPr>
        </p:nvSpPr>
        <p:spPr/>
        <p:txBody>
          <a:bodyPr/>
          <a:lstStyle/>
          <a:p>
            <a:endParaRPr lang="en-GB" altLang="en-ES" dirty="0"/>
          </a:p>
        </p:txBody>
      </p:sp>
      <p:sp>
        <p:nvSpPr>
          <p:cNvPr id="76803" name="Espace réservé du numéro de diapositive 3">
            <a:extLst>
              <a:ext uri="{FF2B5EF4-FFF2-40B4-BE49-F238E27FC236}">
                <a16:creationId xmlns:a16="http://schemas.microsoft.com/office/drawing/2014/main" id="{B4BD8EBA-B9B0-7989-5BC2-567672D0B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D5CAA-9C1A-274E-9E9B-D4839D114F68}" type="slidenum">
              <a:rPr lang="en-GB" altLang="en-ES" sz="1200"/>
              <a:pPr/>
              <a:t>20</a:t>
            </a:fld>
            <a:endParaRPr lang="en-GB" altLang="en-E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Espace réservé de l'image des diapositives 1">
            <a:extLst>
              <a:ext uri="{FF2B5EF4-FFF2-40B4-BE49-F238E27FC236}">
                <a16:creationId xmlns:a16="http://schemas.microsoft.com/office/drawing/2014/main" id="{7CB62D19-8B19-5DD0-FD7E-8625A5F1BB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Espace réservé des commentaires 2">
            <a:extLst>
              <a:ext uri="{FF2B5EF4-FFF2-40B4-BE49-F238E27FC236}">
                <a16:creationId xmlns:a16="http://schemas.microsoft.com/office/drawing/2014/main" id="{E9A89C26-BDC5-9B99-5B07-38A2AD016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78851" name="Espace réservé du numéro de diapositive 3">
            <a:extLst>
              <a:ext uri="{FF2B5EF4-FFF2-40B4-BE49-F238E27FC236}">
                <a16:creationId xmlns:a16="http://schemas.microsoft.com/office/drawing/2014/main" id="{68E3056D-97D1-7E7D-92AA-373BCCF24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C04807-B213-3D4E-BD98-3E8BD1D0517F}" type="slidenum">
              <a:rPr lang="en-US" altLang="en-ES" sz="1200"/>
              <a:pPr/>
              <a:t>21</a:t>
            </a:fld>
            <a:endParaRPr lang="en-US" altLang="en-E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a:extLst>
              <a:ext uri="{FF2B5EF4-FFF2-40B4-BE49-F238E27FC236}">
                <a16:creationId xmlns:a16="http://schemas.microsoft.com/office/drawing/2014/main" id="{CD82ACE4-E678-8322-6C4F-F7623ABDCB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Espace réservé des commentaires 2">
            <a:extLst>
              <a:ext uri="{FF2B5EF4-FFF2-40B4-BE49-F238E27FC236}">
                <a16:creationId xmlns:a16="http://schemas.microsoft.com/office/drawing/2014/main" id="{CBE9D4F8-3B6B-EE6E-BFE0-DAC53EAC2C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80899" name="Espace réservé du numéro de diapositive 3">
            <a:extLst>
              <a:ext uri="{FF2B5EF4-FFF2-40B4-BE49-F238E27FC236}">
                <a16:creationId xmlns:a16="http://schemas.microsoft.com/office/drawing/2014/main" id="{21220FFC-F74D-2D64-D4DF-6A96EE5F4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6A6E18-E5BC-E845-9A75-4431B11660E3}" type="slidenum">
              <a:rPr lang="en-US" altLang="en-ES" sz="1200"/>
              <a:pPr/>
              <a:t>22</a:t>
            </a:fld>
            <a:endParaRPr lang="en-US" altLang="en-E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e l'image des diapositives 1">
            <a:extLst>
              <a:ext uri="{FF2B5EF4-FFF2-40B4-BE49-F238E27FC236}">
                <a16:creationId xmlns:a16="http://schemas.microsoft.com/office/drawing/2014/main" id="{1BDFB1BE-AF59-DE83-4CF4-7456665E1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Espace réservé des commentaires 2">
            <a:extLst>
              <a:ext uri="{FF2B5EF4-FFF2-40B4-BE49-F238E27FC236}">
                <a16:creationId xmlns:a16="http://schemas.microsoft.com/office/drawing/2014/main" id="{42BF7511-2955-F3B3-26F5-9DEF2FBC7D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82947" name="Espace réservé du numéro de diapositive 3">
            <a:extLst>
              <a:ext uri="{FF2B5EF4-FFF2-40B4-BE49-F238E27FC236}">
                <a16:creationId xmlns:a16="http://schemas.microsoft.com/office/drawing/2014/main" id="{1DC3B138-0F8B-F339-96EE-DDF0DB0F5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9456CB3-C60E-A741-899F-AB20B5C34183}" type="slidenum">
              <a:rPr lang="en-US" altLang="en-ES" sz="1200"/>
              <a:pPr/>
              <a:t>23</a:t>
            </a:fld>
            <a:endParaRPr lang="en-US" altLang="en-E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e l'image des diapositives 1">
            <a:extLst>
              <a:ext uri="{FF2B5EF4-FFF2-40B4-BE49-F238E27FC236}">
                <a16:creationId xmlns:a16="http://schemas.microsoft.com/office/drawing/2014/main" id="{223E7E0F-2ED3-02D6-680B-15844EE92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Espace réservé des commentaires 2">
            <a:extLst>
              <a:ext uri="{FF2B5EF4-FFF2-40B4-BE49-F238E27FC236}">
                <a16:creationId xmlns:a16="http://schemas.microsoft.com/office/drawing/2014/main" id="{4CF203D6-BFF7-543B-7952-B63BE47747B3}"/>
              </a:ext>
            </a:extLst>
          </p:cNvPr>
          <p:cNvSpPr>
            <a:spLocks noGrp="1"/>
          </p:cNvSpPr>
          <p:nvPr>
            <p:ph type="body" idx="1"/>
          </p:nvPr>
        </p:nvSpPr>
        <p:spPr bwMode="auto">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a:defRPr/>
            </a:pPr>
            <a:endParaRPr lang="en-GB" b="1" dirty="0">
              <a:ea typeface="MS PGothic" charset="0"/>
            </a:endParaRPr>
          </a:p>
        </p:txBody>
      </p:sp>
      <p:sp>
        <p:nvSpPr>
          <p:cNvPr id="89091" name="Espace réservé du numéro de diapositive 3">
            <a:extLst>
              <a:ext uri="{FF2B5EF4-FFF2-40B4-BE49-F238E27FC236}">
                <a16:creationId xmlns:a16="http://schemas.microsoft.com/office/drawing/2014/main" id="{87943C6C-BD13-B6A7-4312-21EF9C7C9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F00291-F9D7-5C45-AA71-2C338B9937E5}" type="slidenum">
              <a:rPr lang="en-US" altLang="en-ES" sz="1200"/>
              <a:pPr/>
              <a:t>24</a:t>
            </a:fld>
            <a:endParaRPr lang="en-US" altLang="en-E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25</a:t>
            </a:fld>
            <a:endParaRPr lang="en-US" altLang="en-ES" sz="1200"/>
          </a:p>
        </p:txBody>
      </p:sp>
    </p:spTree>
    <p:extLst>
      <p:ext uri="{BB962C8B-B14F-4D97-AF65-F5344CB8AC3E}">
        <p14:creationId xmlns:p14="http://schemas.microsoft.com/office/powerpoint/2010/main" val="3395706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e l'image des diapositives 1">
            <a:extLst>
              <a:ext uri="{FF2B5EF4-FFF2-40B4-BE49-F238E27FC236}">
                <a16:creationId xmlns:a16="http://schemas.microsoft.com/office/drawing/2014/main" id="{BDF4AF4F-94C0-4893-B555-914F0E9EFC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Espace réservé des commentaires 2">
            <a:extLst>
              <a:ext uri="{FF2B5EF4-FFF2-40B4-BE49-F238E27FC236}">
                <a16:creationId xmlns:a16="http://schemas.microsoft.com/office/drawing/2014/main" id="{B3B69FEA-5D12-912B-E394-E32E127F54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75107" name="Espace réservé du numéro de diapositive 3">
            <a:extLst>
              <a:ext uri="{FF2B5EF4-FFF2-40B4-BE49-F238E27FC236}">
                <a16:creationId xmlns:a16="http://schemas.microsoft.com/office/drawing/2014/main" id="{EA773EC3-3BDD-C8DF-1340-44C41A93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2240E10-9C7D-344E-9805-F0A0F6CD1D23}" type="slidenum">
              <a:rPr lang="en-US" altLang="en-ES" sz="1200"/>
              <a:pPr/>
              <a:t>26</a:t>
            </a:fld>
            <a:endParaRPr lang="en-US" altLang="en-E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Espace réservé de l'image des diapositives 1">
            <a:extLst>
              <a:ext uri="{FF2B5EF4-FFF2-40B4-BE49-F238E27FC236}">
                <a16:creationId xmlns:a16="http://schemas.microsoft.com/office/drawing/2014/main" id="{E52F766A-15A6-9ADE-BDB3-BD6EF634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Espace réservé des commentaires 2">
            <a:extLst>
              <a:ext uri="{FF2B5EF4-FFF2-40B4-BE49-F238E27FC236}">
                <a16:creationId xmlns:a16="http://schemas.microsoft.com/office/drawing/2014/main" id="{00944A94-8A58-3059-3E74-EC28F2075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79203" name="Espace réservé du numéro de diapositive 3">
            <a:extLst>
              <a:ext uri="{FF2B5EF4-FFF2-40B4-BE49-F238E27FC236}">
                <a16:creationId xmlns:a16="http://schemas.microsoft.com/office/drawing/2014/main" id="{EE32CACE-C14C-4F88-E0D7-36C5C92FFD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5C84F4-2ACC-494B-8C5E-D162C1D43A14}" type="slidenum">
              <a:rPr lang="en-US" altLang="en-ES" sz="1200"/>
              <a:pPr/>
              <a:t>27</a:t>
            </a:fld>
            <a:endParaRPr lang="en-US" altLang="en-E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Espace réservé de l'image des diapositives 1">
            <a:extLst>
              <a:ext uri="{FF2B5EF4-FFF2-40B4-BE49-F238E27FC236}">
                <a16:creationId xmlns:a16="http://schemas.microsoft.com/office/drawing/2014/main" id="{4222E1C1-B2CC-55F6-42A6-87B5686D55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Espace réservé des commentaires 2">
            <a:extLst>
              <a:ext uri="{FF2B5EF4-FFF2-40B4-BE49-F238E27FC236}">
                <a16:creationId xmlns:a16="http://schemas.microsoft.com/office/drawing/2014/main" id="{09A682DA-DFE2-C18B-A037-C75683095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3299" name="Espace réservé du numéro de diapositive 3">
            <a:extLst>
              <a:ext uri="{FF2B5EF4-FFF2-40B4-BE49-F238E27FC236}">
                <a16:creationId xmlns:a16="http://schemas.microsoft.com/office/drawing/2014/main" id="{7C187D01-D399-92C3-B9EF-3DD4446986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681CCC-9CC5-1644-89D0-1BCBA1A201EF}" type="slidenum">
              <a:rPr lang="en-US" altLang="en-ES" sz="1200"/>
              <a:pPr/>
              <a:t>28</a:t>
            </a:fld>
            <a:endParaRPr lang="en-US" altLang="en-E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29</a:t>
            </a:fld>
            <a:endParaRPr lang="en-US" altLang="en-ES" sz="1200"/>
          </a:p>
        </p:txBody>
      </p:sp>
    </p:spTree>
    <p:extLst>
      <p:ext uri="{BB962C8B-B14F-4D97-AF65-F5344CB8AC3E}">
        <p14:creationId xmlns:p14="http://schemas.microsoft.com/office/powerpoint/2010/main" val="8923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3</a:t>
            </a:fld>
            <a:endParaRPr lang="en-US" altLang="en-E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30</a:t>
            </a:fld>
            <a:endParaRPr lang="en-US" altLang="en-ES" sz="1200"/>
          </a:p>
        </p:txBody>
      </p:sp>
    </p:spTree>
    <p:extLst>
      <p:ext uri="{BB962C8B-B14F-4D97-AF65-F5344CB8AC3E}">
        <p14:creationId xmlns:p14="http://schemas.microsoft.com/office/powerpoint/2010/main" val="724985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31</a:t>
            </a:fld>
            <a:endParaRPr lang="en-US" altLang="en-ES" sz="1200"/>
          </a:p>
        </p:txBody>
      </p:sp>
    </p:spTree>
    <p:extLst>
      <p:ext uri="{BB962C8B-B14F-4D97-AF65-F5344CB8AC3E}">
        <p14:creationId xmlns:p14="http://schemas.microsoft.com/office/powerpoint/2010/main" val="147046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D0595863-7472-2F60-6208-48F70997F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Espace réservé des commentaires 2">
            <a:extLst>
              <a:ext uri="{FF2B5EF4-FFF2-40B4-BE49-F238E27FC236}">
                <a16:creationId xmlns:a16="http://schemas.microsoft.com/office/drawing/2014/main" id="{A6C74BB7-E819-4AEB-DDD2-D686791E3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19459" name="Espace réservé du numéro de diapositive 3">
            <a:extLst>
              <a:ext uri="{FF2B5EF4-FFF2-40B4-BE49-F238E27FC236}">
                <a16:creationId xmlns:a16="http://schemas.microsoft.com/office/drawing/2014/main" id="{812B0983-2432-D2B3-FAAD-97A9C8F63A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38A0A9B-6EF8-A94C-8F74-8A3BE5845F6C}" type="slidenum">
              <a:rPr lang="en-US" altLang="en-ES" sz="1200"/>
              <a:pPr/>
              <a:t>32</a:t>
            </a:fld>
            <a:endParaRPr lang="en-US" altLang="en-ES" sz="1200"/>
          </a:p>
        </p:txBody>
      </p:sp>
    </p:spTree>
    <p:extLst>
      <p:ext uri="{BB962C8B-B14F-4D97-AF65-F5344CB8AC3E}">
        <p14:creationId xmlns:p14="http://schemas.microsoft.com/office/powerpoint/2010/main" val="346704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4</a:t>
            </a:fld>
            <a:endParaRPr lang="en-US" altLang="en-ES" sz="1200"/>
          </a:p>
        </p:txBody>
      </p:sp>
    </p:spTree>
    <p:extLst>
      <p:ext uri="{BB962C8B-B14F-4D97-AF65-F5344CB8AC3E}">
        <p14:creationId xmlns:p14="http://schemas.microsoft.com/office/powerpoint/2010/main" val="208104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5</a:t>
            </a:fld>
            <a:endParaRPr lang="en-US" altLang="en-ES" sz="1200"/>
          </a:p>
        </p:txBody>
      </p:sp>
    </p:spTree>
    <p:extLst>
      <p:ext uri="{BB962C8B-B14F-4D97-AF65-F5344CB8AC3E}">
        <p14:creationId xmlns:p14="http://schemas.microsoft.com/office/powerpoint/2010/main" val="29604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6</a:t>
            </a:fld>
            <a:endParaRPr lang="en-US" altLang="en-ES" sz="1200"/>
          </a:p>
        </p:txBody>
      </p:sp>
    </p:spTree>
    <p:extLst>
      <p:ext uri="{BB962C8B-B14F-4D97-AF65-F5344CB8AC3E}">
        <p14:creationId xmlns:p14="http://schemas.microsoft.com/office/powerpoint/2010/main" val="28861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DB5C2F2-2764-724D-A193-7EAD2D537C5E}" type="slidenum">
              <a:rPr lang="en-US" smtClean="0"/>
              <a:t>7</a:t>
            </a:fld>
            <a:endParaRPr lang="en-US"/>
          </a:p>
        </p:txBody>
      </p:sp>
    </p:spTree>
    <p:extLst>
      <p:ext uri="{BB962C8B-B14F-4D97-AF65-F5344CB8AC3E}">
        <p14:creationId xmlns:p14="http://schemas.microsoft.com/office/powerpoint/2010/main" val="115850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8</a:t>
            </a:fld>
            <a:endParaRPr lang="en-US" altLang="en-ES" sz="1200"/>
          </a:p>
        </p:txBody>
      </p:sp>
    </p:spTree>
    <p:extLst>
      <p:ext uri="{BB962C8B-B14F-4D97-AF65-F5344CB8AC3E}">
        <p14:creationId xmlns:p14="http://schemas.microsoft.com/office/powerpoint/2010/main" val="428720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9</a:t>
            </a:fld>
            <a:endParaRPr lang="en-US" altLang="en-ES" sz="1200"/>
          </a:p>
        </p:txBody>
      </p:sp>
    </p:spTree>
    <p:extLst>
      <p:ext uri="{BB962C8B-B14F-4D97-AF65-F5344CB8AC3E}">
        <p14:creationId xmlns:p14="http://schemas.microsoft.com/office/powerpoint/2010/main" val="1485273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2" name="Picture 13" descr="DarkBlue1024">
            <a:extLst>
              <a:ext uri="{FF2B5EF4-FFF2-40B4-BE49-F238E27FC236}">
                <a16:creationId xmlns:a16="http://schemas.microsoft.com/office/drawing/2014/main" id="{2A4018B7-B57B-766A-5593-7EE9D2F6C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3" name="Rectangle 9">
            <a:extLst>
              <a:ext uri="{FF2B5EF4-FFF2-40B4-BE49-F238E27FC236}">
                <a16:creationId xmlns:a16="http://schemas.microsoft.com/office/drawing/2014/main" id="{E17A876E-3F25-CC00-A12D-84C1CFF9BAC0}"/>
              </a:ext>
            </a:extLst>
          </p:cNvPr>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421082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99F2091B-4529-C772-F937-E9ABA5BA97CB}"/>
              </a:ext>
            </a:extLst>
          </p:cNvPr>
          <p:cNvSpPr>
            <a:spLocks noGrp="1" noChangeArrowheads="1"/>
          </p:cNvSpPr>
          <p:nvPr>
            <p:ph type="sldNum" sz="quarter" idx="10"/>
          </p:nvPr>
        </p:nvSpPr>
        <p:spPr/>
        <p:txBody>
          <a:bodyPr/>
          <a:lstStyle>
            <a:lvl1pPr>
              <a:defRPr/>
            </a:lvl1pPr>
          </a:lstStyle>
          <a:p>
            <a:fld id="{5A0E42CC-0FF6-7042-BDD3-FE0B2E7B7FA5}" type="slidenum">
              <a:rPr lang="en-US" altLang="en-ES"/>
              <a:pPr/>
              <a:t>‹#›</a:t>
            </a:fld>
            <a:endParaRPr lang="en-US" altLang="en-ES"/>
          </a:p>
        </p:txBody>
      </p:sp>
    </p:spTree>
    <p:extLst>
      <p:ext uri="{BB962C8B-B14F-4D97-AF65-F5344CB8AC3E}">
        <p14:creationId xmlns:p14="http://schemas.microsoft.com/office/powerpoint/2010/main" val="1622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7663" y="908050"/>
            <a:ext cx="2122487" cy="5257800"/>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330200" y="908050"/>
            <a:ext cx="6215063"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B7B61E09-FE3E-E46D-D25D-2D8F019AB965}"/>
              </a:ext>
            </a:extLst>
          </p:cNvPr>
          <p:cNvSpPr>
            <a:spLocks noGrp="1" noChangeArrowheads="1"/>
          </p:cNvSpPr>
          <p:nvPr>
            <p:ph type="sldNum" sz="quarter" idx="10"/>
          </p:nvPr>
        </p:nvSpPr>
        <p:spPr/>
        <p:txBody>
          <a:bodyPr/>
          <a:lstStyle>
            <a:lvl1pPr>
              <a:defRPr/>
            </a:lvl1pPr>
          </a:lstStyle>
          <a:p>
            <a:fld id="{5C21D547-918E-CB41-A1E6-3A35E497BD80}" type="slidenum">
              <a:rPr lang="en-US" altLang="en-ES"/>
              <a:pPr/>
              <a:t>‹#›</a:t>
            </a:fld>
            <a:endParaRPr lang="en-US" altLang="en-ES"/>
          </a:p>
        </p:txBody>
      </p:sp>
    </p:spTree>
    <p:extLst>
      <p:ext uri="{BB962C8B-B14F-4D97-AF65-F5344CB8AC3E}">
        <p14:creationId xmlns:p14="http://schemas.microsoft.com/office/powerpoint/2010/main" val="41819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E969F117-C895-60E3-BA79-6CEB120C4C1E}"/>
              </a:ext>
            </a:extLst>
          </p:cNvPr>
          <p:cNvSpPr>
            <a:spLocks noGrp="1" noChangeArrowheads="1"/>
          </p:cNvSpPr>
          <p:nvPr>
            <p:ph type="sldNum" sz="quarter" idx="10"/>
          </p:nvPr>
        </p:nvSpPr>
        <p:spPr/>
        <p:txBody>
          <a:bodyPr/>
          <a:lstStyle>
            <a:lvl1pPr>
              <a:defRPr/>
            </a:lvl1pPr>
          </a:lstStyle>
          <a:p>
            <a:fld id="{F6100DF5-6BD9-E449-9DEC-50D4656DA7F3}" type="slidenum">
              <a:rPr lang="en-US" altLang="en-ES"/>
              <a:pPr/>
              <a:t>‹#›</a:t>
            </a:fld>
            <a:endParaRPr lang="en-US" altLang="en-ES"/>
          </a:p>
        </p:txBody>
      </p:sp>
    </p:spTree>
    <p:extLst>
      <p:ext uri="{BB962C8B-B14F-4D97-AF65-F5344CB8AC3E}">
        <p14:creationId xmlns:p14="http://schemas.microsoft.com/office/powerpoint/2010/main" val="2755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a:extLst>
              <a:ext uri="{FF2B5EF4-FFF2-40B4-BE49-F238E27FC236}">
                <a16:creationId xmlns:a16="http://schemas.microsoft.com/office/drawing/2014/main" id="{FCADACAE-47F7-37D8-A200-119363F6D0E7}"/>
              </a:ext>
            </a:extLst>
          </p:cNvPr>
          <p:cNvSpPr>
            <a:spLocks noGrp="1" noChangeArrowheads="1"/>
          </p:cNvSpPr>
          <p:nvPr>
            <p:ph type="sldNum" sz="quarter" idx="10"/>
          </p:nvPr>
        </p:nvSpPr>
        <p:spPr/>
        <p:txBody>
          <a:bodyPr/>
          <a:lstStyle>
            <a:lvl1pPr>
              <a:defRPr/>
            </a:lvl1pPr>
          </a:lstStyle>
          <a:p>
            <a:fld id="{E547CEF9-A1C2-7147-BD27-5F5FB3A21D69}" type="slidenum">
              <a:rPr lang="en-US" altLang="en-ES"/>
              <a:pPr/>
              <a:t>‹#›</a:t>
            </a:fld>
            <a:endParaRPr lang="en-US" altLang="en-ES"/>
          </a:p>
        </p:txBody>
      </p:sp>
    </p:spTree>
    <p:extLst>
      <p:ext uri="{BB962C8B-B14F-4D97-AF65-F5344CB8AC3E}">
        <p14:creationId xmlns:p14="http://schemas.microsoft.com/office/powerpoint/2010/main" val="23323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a:extLst>
              <a:ext uri="{FF2B5EF4-FFF2-40B4-BE49-F238E27FC236}">
                <a16:creationId xmlns:a16="http://schemas.microsoft.com/office/drawing/2014/main" id="{9DF20D1C-9CD8-E45D-D1F1-0ADCBD82368E}"/>
              </a:ext>
            </a:extLst>
          </p:cNvPr>
          <p:cNvSpPr>
            <a:spLocks noGrp="1" noChangeArrowheads="1"/>
          </p:cNvSpPr>
          <p:nvPr>
            <p:ph type="sldNum" sz="quarter" idx="10"/>
          </p:nvPr>
        </p:nvSpPr>
        <p:spPr/>
        <p:txBody>
          <a:bodyPr/>
          <a:lstStyle>
            <a:lvl1pPr>
              <a:defRPr/>
            </a:lvl1pPr>
          </a:lstStyle>
          <a:p>
            <a:fld id="{8E10B1EE-9772-D44E-8379-31BDEADCCD2E}" type="slidenum">
              <a:rPr lang="en-US" altLang="en-ES"/>
              <a:pPr/>
              <a:t>‹#›</a:t>
            </a:fld>
            <a:endParaRPr lang="en-US" altLang="en-ES"/>
          </a:p>
        </p:txBody>
      </p:sp>
    </p:spTree>
    <p:extLst>
      <p:ext uri="{BB962C8B-B14F-4D97-AF65-F5344CB8AC3E}">
        <p14:creationId xmlns:p14="http://schemas.microsoft.com/office/powerpoint/2010/main" val="14869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Slide Number Placeholder 6">
            <a:extLst>
              <a:ext uri="{FF2B5EF4-FFF2-40B4-BE49-F238E27FC236}">
                <a16:creationId xmlns:a16="http://schemas.microsoft.com/office/drawing/2014/main" id="{556C3320-6ABE-3B0E-551F-D0B9B5C1582C}"/>
              </a:ext>
            </a:extLst>
          </p:cNvPr>
          <p:cNvSpPr>
            <a:spLocks noGrp="1" noChangeArrowheads="1"/>
          </p:cNvSpPr>
          <p:nvPr>
            <p:ph type="sldNum" sz="quarter" idx="10"/>
          </p:nvPr>
        </p:nvSpPr>
        <p:spPr/>
        <p:txBody>
          <a:bodyPr/>
          <a:lstStyle>
            <a:lvl1pPr>
              <a:defRPr/>
            </a:lvl1pPr>
          </a:lstStyle>
          <a:p>
            <a:fld id="{9E8620B4-E17A-D64E-8B92-367EF3955348}" type="slidenum">
              <a:rPr lang="en-US" altLang="en-ES"/>
              <a:pPr/>
              <a:t>‹#›</a:t>
            </a:fld>
            <a:endParaRPr lang="en-US" altLang="en-ES"/>
          </a:p>
        </p:txBody>
      </p:sp>
    </p:spTree>
    <p:extLst>
      <p:ext uri="{BB962C8B-B14F-4D97-AF65-F5344CB8AC3E}">
        <p14:creationId xmlns:p14="http://schemas.microsoft.com/office/powerpoint/2010/main" val="7692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Rectangle 6">
            <a:extLst>
              <a:ext uri="{FF2B5EF4-FFF2-40B4-BE49-F238E27FC236}">
                <a16:creationId xmlns:a16="http://schemas.microsoft.com/office/drawing/2014/main" id="{977A3A5C-F8EF-DD87-2FF2-11C46A36E4DF}"/>
              </a:ext>
            </a:extLst>
          </p:cNvPr>
          <p:cNvSpPr>
            <a:spLocks noGrp="1" noChangeArrowheads="1"/>
          </p:cNvSpPr>
          <p:nvPr>
            <p:ph type="sldNum" sz="quarter" idx="10"/>
          </p:nvPr>
        </p:nvSpPr>
        <p:spPr/>
        <p:txBody>
          <a:bodyPr/>
          <a:lstStyle>
            <a:lvl1pPr>
              <a:defRPr/>
            </a:lvl1pPr>
          </a:lstStyle>
          <a:p>
            <a:fld id="{766CCF7A-3CF6-2A4A-A71A-CDC0A63138B4}" type="slidenum">
              <a:rPr lang="en-US" altLang="en-ES"/>
              <a:pPr/>
              <a:t>‹#›</a:t>
            </a:fld>
            <a:endParaRPr lang="en-US" altLang="en-ES"/>
          </a:p>
        </p:txBody>
      </p:sp>
    </p:spTree>
    <p:extLst>
      <p:ext uri="{BB962C8B-B14F-4D97-AF65-F5344CB8AC3E}">
        <p14:creationId xmlns:p14="http://schemas.microsoft.com/office/powerpoint/2010/main" val="358995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569215E-7AA2-9CE7-7F86-C4DD4F045BCA}"/>
              </a:ext>
            </a:extLst>
          </p:cNvPr>
          <p:cNvSpPr>
            <a:spLocks noGrp="1" noChangeArrowheads="1"/>
          </p:cNvSpPr>
          <p:nvPr>
            <p:ph type="sldNum" sz="quarter" idx="10"/>
          </p:nvPr>
        </p:nvSpPr>
        <p:spPr/>
        <p:txBody>
          <a:bodyPr/>
          <a:lstStyle>
            <a:lvl1pPr>
              <a:defRPr/>
            </a:lvl1pPr>
          </a:lstStyle>
          <a:p>
            <a:fld id="{EB80079E-B9F0-EA4E-99A0-2F61609A2B82}" type="slidenum">
              <a:rPr lang="en-US" altLang="en-ES"/>
              <a:pPr/>
              <a:t>‹#›</a:t>
            </a:fld>
            <a:endParaRPr lang="en-US" altLang="en-ES"/>
          </a:p>
        </p:txBody>
      </p:sp>
    </p:spTree>
    <p:extLst>
      <p:ext uri="{BB962C8B-B14F-4D97-AF65-F5344CB8AC3E}">
        <p14:creationId xmlns:p14="http://schemas.microsoft.com/office/powerpoint/2010/main" val="3757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7C8B3267-EF23-D4FD-2BCE-921AD287D131}"/>
              </a:ext>
            </a:extLst>
          </p:cNvPr>
          <p:cNvSpPr>
            <a:spLocks noGrp="1" noChangeArrowheads="1"/>
          </p:cNvSpPr>
          <p:nvPr>
            <p:ph type="sldNum" sz="quarter" idx="10"/>
          </p:nvPr>
        </p:nvSpPr>
        <p:spPr/>
        <p:txBody>
          <a:bodyPr/>
          <a:lstStyle>
            <a:lvl1pPr>
              <a:defRPr/>
            </a:lvl1pPr>
          </a:lstStyle>
          <a:p>
            <a:fld id="{56591B9A-FC53-BC46-A1C2-EC5CD0528C4F}" type="slidenum">
              <a:rPr lang="en-US" altLang="en-ES"/>
              <a:pPr/>
              <a:t>‹#›</a:t>
            </a:fld>
            <a:endParaRPr lang="en-US" altLang="en-ES"/>
          </a:p>
        </p:txBody>
      </p:sp>
    </p:spTree>
    <p:extLst>
      <p:ext uri="{BB962C8B-B14F-4D97-AF65-F5344CB8AC3E}">
        <p14:creationId xmlns:p14="http://schemas.microsoft.com/office/powerpoint/2010/main" val="29225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39578E0B-C0A2-EAFC-05DF-9D5B8470291D}"/>
              </a:ext>
            </a:extLst>
          </p:cNvPr>
          <p:cNvSpPr>
            <a:spLocks noGrp="1" noChangeArrowheads="1"/>
          </p:cNvSpPr>
          <p:nvPr>
            <p:ph type="sldNum" sz="quarter" idx="10"/>
          </p:nvPr>
        </p:nvSpPr>
        <p:spPr/>
        <p:txBody>
          <a:bodyPr/>
          <a:lstStyle>
            <a:lvl1pPr>
              <a:defRPr/>
            </a:lvl1pPr>
          </a:lstStyle>
          <a:p>
            <a:fld id="{9C52E84F-DC05-3841-B7D8-EDF828CEDBC5}" type="slidenum">
              <a:rPr lang="en-US" altLang="en-ES"/>
              <a:pPr/>
              <a:t>‹#›</a:t>
            </a:fld>
            <a:endParaRPr lang="en-US" altLang="en-ES"/>
          </a:p>
        </p:txBody>
      </p:sp>
    </p:spTree>
    <p:extLst>
      <p:ext uri="{BB962C8B-B14F-4D97-AF65-F5344CB8AC3E}">
        <p14:creationId xmlns:p14="http://schemas.microsoft.com/office/powerpoint/2010/main" val="148364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E2ADE3D-A08D-9EDD-F6F1-8A4EA629E4D1}"/>
              </a:ext>
            </a:extLst>
          </p:cNvPr>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title style</a:t>
            </a:r>
          </a:p>
        </p:txBody>
      </p:sp>
      <p:sp>
        <p:nvSpPr>
          <p:cNvPr id="1027" name="Rectangle 3">
            <a:extLst>
              <a:ext uri="{FF2B5EF4-FFF2-40B4-BE49-F238E27FC236}">
                <a16:creationId xmlns:a16="http://schemas.microsoft.com/office/drawing/2014/main" id="{332D6800-1E87-08C8-0684-53F1028D5B55}"/>
              </a:ext>
            </a:extLst>
          </p:cNvPr>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text styles</a:t>
            </a:r>
          </a:p>
          <a:p>
            <a:pPr lvl="1"/>
            <a:r>
              <a:rPr lang="en-US" altLang="en-ES"/>
              <a:t>Second level</a:t>
            </a:r>
          </a:p>
          <a:p>
            <a:pPr lvl="2"/>
            <a:r>
              <a:rPr lang="en-US" altLang="en-ES"/>
              <a:t>Third level</a:t>
            </a:r>
          </a:p>
        </p:txBody>
      </p:sp>
      <p:sp>
        <p:nvSpPr>
          <p:cNvPr id="3078" name="Rectangle 6">
            <a:extLst>
              <a:ext uri="{FF2B5EF4-FFF2-40B4-BE49-F238E27FC236}">
                <a16:creationId xmlns:a16="http://schemas.microsoft.com/office/drawing/2014/main" id="{FB02D669-5350-A3CE-20A0-9E6C2FCABEB6}"/>
              </a:ext>
            </a:extLst>
          </p:cNvPr>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3E23715-BE00-A54F-825B-F2F762244A34}" type="slidenum">
              <a:rPr lang="en-US" altLang="en-ES"/>
              <a:pPr/>
              <a:t>‹#›</a:t>
            </a:fld>
            <a:endParaRPr lang="en-US" altLang="en-ES"/>
          </a:p>
        </p:txBody>
      </p:sp>
      <p:pic>
        <p:nvPicPr>
          <p:cNvPr id="1029" name="Picture 13" descr="DarkBlue1024">
            <a:extLst>
              <a:ext uri="{FF2B5EF4-FFF2-40B4-BE49-F238E27FC236}">
                <a16:creationId xmlns:a16="http://schemas.microsoft.com/office/drawing/2014/main" id="{4938CFF1-EA9C-9482-8888-B23CDDABCE9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wimmer@crm.cat"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lacerbi/bamb2022-model-fit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D81C9-2BD4-8E13-20F9-FC8F4E3ED4AC}"/>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6" name="Títol 1">
            <a:extLst>
              <a:ext uri="{FF2B5EF4-FFF2-40B4-BE49-F238E27FC236}">
                <a16:creationId xmlns:a16="http://schemas.microsoft.com/office/drawing/2014/main" id="{1AA9B233-959A-2998-5943-BCE5065E2D45}"/>
              </a:ext>
            </a:extLst>
          </p:cNvPr>
          <p:cNvSpPr>
            <a:spLocks noGrp="1"/>
          </p:cNvSpPr>
          <p:nvPr>
            <p:ph type="ctrTitle"/>
          </p:nvPr>
        </p:nvSpPr>
        <p:spPr>
          <a:xfrm>
            <a:off x="4583481" y="566738"/>
            <a:ext cx="4518026" cy="2889250"/>
          </a:xfrm>
        </p:spPr>
        <p:txBody>
          <a:bodyPr anchor="ctr"/>
          <a:lstStyle/>
          <a:p>
            <a:pPr algn="r"/>
            <a:r>
              <a:rPr lang="en-US" altLang="en-ES" sz="3800" dirty="0">
                <a:solidFill>
                  <a:schemeClr val="bg1"/>
                </a:solidFill>
              </a:rPr>
              <a:t>1B – Parameter fitting &amp; recovery</a:t>
            </a:r>
          </a:p>
        </p:txBody>
      </p:sp>
      <p:sp>
        <p:nvSpPr>
          <p:cNvPr id="16387" name="Subtítol 2">
            <a:extLst>
              <a:ext uri="{FF2B5EF4-FFF2-40B4-BE49-F238E27FC236}">
                <a16:creationId xmlns:a16="http://schemas.microsoft.com/office/drawing/2014/main" id="{201D4EB5-BB7A-0BC4-10EE-76E19AF70F96}"/>
              </a:ext>
            </a:extLst>
          </p:cNvPr>
          <p:cNvSpPr>
            <a:spLocks noGrp="1"/>
          </p:cNvSpPr>
          <p:nvPr>
            <p:ph type="subTitle" idx="1"/>
          </p:nvPr>
        </p:nvSpPr>
        <p:spPr>
          <a:xfrm>
            <a:off x="3851275" y="5876925"/>
            <a:ext cx="5184775" cy="720725"/>
          </a:xfrm>
        </p:spPr>
        <p:txBody>
          <a:bodyPr/>
          <a:lstStyle/>
          <a:p>
            <a:pPr algn="r"/>
            <a:r>
              <a:rPr lang="en-US" altLang="en-ES" dirty="0">
                <a:solidFill>
                  <a:schemeClr val="bg1"/>
                </a:solidFill>
              </a:rPr>
              <a:t>BAMB! 2023 Summer School</a:t>
            </a:r>
          </a:p>
        </p:txBody>
      </p:sp>
      <p:sp>
        <p:nvSpPr>
          <p:cNvPr id="11" name="Freeform: Shape 10">
            <a:extLst>
              <a:ext uri="{FF2B5EF4-FFF2-40B4-BE49-F238E27FC236}">
                <a16:creationId xmlns:a16="http://schemas.microsoft.com/office/drawing/2014/main" id="{8326AB3F-C2C3-62F2-EB1E-51D4EF4E28B2}"/>
              </a:ext>
            </a:extLst>
          </p:cNvPr>
          <p:cNvSpPr>
            <a:spLocks noGrp="1" noRot="1" noChangeAspect="1" noMove="1" noResize="1" noEditPoints="1" noAdjustHandles="1" noChangeArrowheads="1" noChangeShapeType="1" noTextEdit="1"/>
          </p:cNvSpPr>
          <p:nvPr/>
        </p:nvSpPr>
        <p:spPr>
          <a:xfrm flipH="1">
            <a:off x="0" y="0"/>
            <a:ext cx="462915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7DDF743B-163A-A0B9-4AD9-305879CC885C}"/>
              </a:ext>
            </a:extLst>
          </p:cNvPr>
          <p:cNvSpPr>
            <a:spLocks noGrp="1" noRot="1" noChangeAspect="1" noMove="1" noResize="1" noEditPoints="1" noAdjustHandles="1" noChangeArrowheads="1" noChangeShapeType="1" noTextEdit="1"/>
          </p:cNvSpPr>
          <p:nvPr/>
        </p:nvSpPr>
        <p:spPr>
          <a:xfrm>
            <a:off x="0" y="0"/>
            <a:ext cx="451802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pic>
        <p:nvPicPr>
          <p:cNvPr id="16390" name="Imatge 3">
            <a:extLst>
              <a:ext uri="{FF2B5EF4-FFF2-40B4-BE49-F238E27FC236}">
                <a16:creationId xmlns:a16="http://schemas.microsoft.com/office/drawing/2014/main" id="{292AF05B-C181-34C1-5CBF-62CA173660C7}"/>
              </a:ext>
            </a:extLst>
          </p:cNvPr>
          <p:cNvPicPr>
            <a:picLocks noChangeAspect="1"/>
          </p:cNvPicPr>
          <p:nvPr/>
        </p:nvPicPr>
        <p:blipFill>
          <a:blip r:embed="rId3">
            <a:extLst>
              <a:ext uri="{28A0092B-C50C-407E-A947-70E740481C1C}">
                <a14:useLocalDpi xmlns:a14="http://schemas.microsoft.com/office/drawing/2010/main" val="0"/>
              </a:ext>
            </a:extLst>
          </a:blip>
          <a:srcRect r="5305"/>
          <a:stretch>
            <a:fillRect/>
          </a:stretch>
        </p:blipFill>
        <p:spPr bwMode="auto">
          <a:xfrm>
            <a:off x="0" y="20638"/>
            <a:ext cx="4008438"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D5782969-ECCF-5BE9-B0DF-FD936902AD56}"/>
              </a:ext>
            </a:extLst>
          </p:cNvPr>
          <p:cNvSpPr txBox="1">
            <a:spLocks noChangeArrowheads="1"/>
          </p:cNvSpPr>
          <p:nvPr/>
        </p:nvSpPr>
        <p:spPr bwMode="auto">
          <a:xfrm>
            <a:off x="4211638" y="3716338"/>
            <a:ext cx="4824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20000"/>
              </a:spcBef>
            </a:pPr>
            <a:r>
              <a:rPr lang="en-US" altLang="en-ES" dirty="0">
                <a:solidFill>
                  <a:srgbClr val="FFFFFF"/>
                </a:solidFill>
              </a:rPr>
              <a:t>Klaus </a:t>
            </a:r>
            <a:r>
              <a:rPr lang="en-US" altLang="en-ES" dirty="0" err="1">
                <a:solidFill>
                  <a:srgbClr val="FFFFFF"/>
                </a:solidFill>
              </a:rPr>
              <a:t>Wimmer</a:t>
            </a:r>
            <a:endParaRPr lang="en-US" altLang="en-ES" dirty="0">
              <a:solidFill>
                <a:srgbClr val="FFFFFF"/>
              </a:solidFill>
            </a:endParaRPr>
          </a:p>
          <a:p>
            <a:pPr algn="r" eaLnBrk="1" hangingPunct="1">
              <a:spcBef>
                <a:spcPct val="20000"/>
              </a:spcBef>
            </a:pPr>
            <a:r>
              <a:rPr lang="en-US" altLang="en-ES" dirty="0">
                <a:solidFill>
                  <a:srgbClr val="FFFFFF"/>
                </a:solidFill>
              </a:rPr>
              <a:t>Centre de </a:t>
            </a:r>
            <a:r>
              <a:rPr lang="en-US" altLang="en-ES" dirty="0" err="1">
                <a:solidFill>
                  <a:srgbClr val="FFFFFF"/>
                </a:solidFill>
              </a:rPr>
              <a:t>Recerca</a:t>
            </a:r>
            <a:r>
              <a:rPr lang="en-US" altLang="en-ES" dirty="0">
                <a:solidFill>
                  <a:srgbClr val="FFFFFF"/>
                </a:solidFill>
              </a:rPr>
              <a:t> </a:t>
            </a:r>
            <a:r>
              <a:rPr lang="en-US" altLang="en-ES" dirty="0" err="1">
                <a:solidFill>
                  <a:srgbClr val="FFFFFF"/>
                </a:solidFill>
              </a:rPr>
              <a:t>Matemàtica</a:t>
            </a:r>
            <a:endParaRPr lang="en-US" altLang="en-ES" dirty="0">
              <a:solidFill>
                <a:srgbClr val="FFFFFF"/>
              </a:solidFill>
            </a:endParaRPr>
          </a:p>
          <a:p>
            <a:pPr algn="r" eaLnBrk="1" hangingPunct="1">
              <a:spcBef>
                <a:spcPct val="20000"/>
              </a:spcBef>
            </a:pPr>
            <a:r>
              <a:rPr lang="en-US" altLang="en-ES" dirty="0">
                <a:solidFill>
                  <a:srgbClr val="FFFFFF"/>
                </a:solidFill>
              </a:rPr>
              <a:t>Barcelona, Spain </a:t>
            </a:r>
            <a:r>
              <a:rPr lang="en-US" altLang="en-ES" sz="2400" dirty="0">
                <a:hlinkClick r:id="rId4"/>
              </a:rPr>
              <a:t>kwimmer@crm.cat</a:t>
            </a:r>
            <a:endParaRPr lang="en-US" altLang="en-E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628800"/>
            <a:ext cx="84232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capture the data in an absolute sense?</a:t>
            </a:r>
          </a:p>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get the essence of the behavior?</a:t>
            </a:r>
          </a:p>
        </p:txBody>
      </p:sp>
      <p:sp>
        <p:nvSpPr>
          <p:cNvPr id="2" name="Shape 23">
            <a:extLst>
              <a:ext uri="{FF2B5EF4-FFF2-40B4-BE49-F238E27FC236}">
                <a16:creationId xmlns:a16="http://schemas.microsoft.com/office/drawing/2014/main" id="{EA1E4C2D-14F9-BC2B-5D4D-FCA1D1F5DD8B}"/>
              </a:ext>
            </a:extLst>
          </p:cNvPr>
          <p:cNvSpPr txBox="1">
            <a:spLocks/>
          </p:cNvSpPr>
          <p:nvPr/>
        </p:nvSpPr>
        <p:spPr bwMode="auto">
          <a:xfrm>
            <a:off x="396875" y="3429000"/>
            <a:ext cx="827958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solidFill>
                  <a:schemeClr val="accent6">
                    <a:lumMod val="75000"/>
                    <a:lumOff val="25000"/>
                  </a:schemeClr>
                </a:solidFill>
                <a:cs typeface="Arial" panose="020B0604020202020204" pitchFamily="34" charset="0"/>
              </a:rPr>
              <a:t>How to validate the model?</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Simulate the model with the fit parameter values and then analyze the simulated data in the same way that you analyzed the empirical data (model-independent analysis).</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Verify that all important behavioral effects are captured by the model</a:t>
            </a:r>
          </a:p>
          <a:p>
            <a:pPr>
              <a:spcBef>
                <a:spcPct val="20000"/>
              </a:spcBef>
            </a:pPr>
            <a:endParaRPr lang="en-US" altLang="en-ES" sz="2000" dirty="0">
              <a:cs typeface="Arial" panose="020B0604020202020204" pitchFamily="34" charset="0"/>
            </a:endParaRPr>
          </a:p>
          <a:p>
            <a:pPr marL="1200150" lvl="1" indent="-457200">
              <a:spcBef>
                <a:spcPct val="20000"/>
              </a:spcBef>
              <a:buAutoNum type="arabicPeriod"/>
            </a:pPr>
            <a:endParaRPr lang="en-US" altLang="en-E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3" name="ZoneTexte 2">
            <a:extLst>
              <a:ext uri="{FF2B5EF4-FFF2-40B4-BE49-F238E27FC236}">
                <a16:creationId xmlns:a16="http://schemas.microsoft.com/office/drawing/2014/main" id="{4E8937B0-62A7-C16B-C448-54A983CBEBA1}"/>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1203" name="Image 3" descr="figdata.png">
            <a:extLst>
              <a:ext uri="{FF2B5EF4-FFF2-40B4-BE49-F238E27FC236}">
                <a16:creationId xmlns:a16="http://schemas.microsoft.com/office/drawing/2014/main" id="{DF2CB3DF-29AF-55A3-2783-7A4D5EAFD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668588"/>
            <a:ext cx="58737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412875"/>
            <a:ext cx="755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Participants need more evidence to change their mind in controllable environments</a:t>
            </a:r>
          </a:p>
          <a:p>
            <a:pPr>
              <a:buFont typeface="Arial" panose="020B0604020202020204" pitchFamily="34" charset="0"/>
              <a:buChar char="•"/>
            </a:pPr>
            <a:r>
              <a:rPr lang="en-GB" altLang="en-ES" sz="1800"/>
              <a:t>When they change their mind, they do so with reduced confidence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E7D91-FCB7-2CA8-07F7-F20F36D6203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21B550B3-CAC5-A0A2-297F-A995F664E4C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2B82B615-12C3-A671-D585-DB5DC74BF1B5}"/>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BA5EF-AAF4-8941-B628-F6907D992AC9}"/>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CE6E07B6-01DA-77B6-63E4-341DAC33149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pic>
        <p:nvPicPr>
          <p:cNvPr id="55309" name="Image 46" descr="Figure4_model_schema_params.pdf">
            <a:extLst>
              <a:ext uri="{FF2B5EF4-FFF2-40B4-BE49-F238E27FC236}">
                <a16:creationId xmlns:a16="http://schemas.microsoft.com/office/drawing/2014/main" id="{CB355BEF-9254-5AED-15AC-2463DA852DDD}"/>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FDF40728-CC7D-0349-77AD-3756CF3DFF4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88E0A92C-EF82-7362-0403-17158DFC336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964CAC6C-53C7-9457-8924-3339A892BF3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7347" name="Image 43" descr="Figure2supp3_model_valid.png">
            <a:extLst>
              <a:ext uri="{FF2B5EF4-FFF2-40B4-BE49-F238E27FC236}">
                <a16:creationId xmlns:a16="http://schemas.microsoft.com/office/drawing/2014/main" id="{3618AE16-2FAE-5B6C-276A-0672AAD42BBF}"/>
              </a:ext>
            </a:extLst>
          </p:cNvPr>
          <p:cNvPicPr>
            <a:picLocks noChangeAspect="1"/>
          </p:cNvPicPr>
          <p:nvPr/>
        </p:nvPicPr>
        <p:blipFill>
          <a:blip r:embed="rId3">
            <a:extLst>
              <a:ext uri="{28A0092B-C50C-407E-A947-70E740481C1C}">
                <a14:useLocalDpi xmlns:a14="http://schemas.microsoft.com/office/drawing/2010/main" val="0"/>
              </a:ext>
            </a:extLst>
          </a:blip>
          <a:srcRect l="3114" t="49806" r="49422"/>
          <a:stretch>
            <a:fillRect/>
          </a:stretch>
        </p:blipFill>
        <p:spPr bwMode="auto">
          <a:xfrm>
            <a:off x="1043608" y="1628775"/>
            <a:ext cx="2308225"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Image 45">
            <a:extLst>
              <a:ext uri="{FF2B5EF4-FFF2-40B4-BE49-F238E27FC236}">
                <a16:creationId xmlns:a16="http://schemas.microsoft.com/office/drawing/2014/main" id="{28A290ED-06CF-A63D-3CF5-0CBA95ED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8" t="52524" r="51424"/>
          <a:stretch>
            <a:fillRect/>
          </a:stretch>
        </p:blipFill>
        <p:spPr bwMode="auto">
          <a:xfrm>
            <a:off x="3936033" y="1844675"/>
            <a:ext cx="2436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Image 46">
            <a:extLst>
              <a:ext uri="{FF2B5EF4-FFF2-40B4-BE49-F238E27FC236}">
                <a16:creationId xmlns:a16="http://schemas.microsoft.com/office/drawing/2014/main" id="{7FB28552-B828-42F9-3E25-16D20CB0D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957" t="52524" r="8253"/>
          <a:stretch>
            <a:fillRect/>
          </a:stretch>
        </p:blipFill>
        <p:spPr bwMode="auto">
          <a:xfrm>
            <a:off x="3924921" y="3860800"/>
            <a:ext cx="240506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ZoneTexte 3">
            <a:extLst>
              <a:ext uri="{FF2B5EF4-FFF2-40B4-BE49-F238E27FC236}">
                <a16:creationId xmlns:a16="http://schemas.microsoft.com/office/drawing/2014/main" id="{6F285E81-2AA1-7C71-028D-DEAFEE6C3876}"/>
              </a:ext>
            </a:extLst>
          </p:cNvPr>
          <p:cNvSpPr txBox="1">
            <a:spLocks noChangeArrowheads="1"/>
          </p:cNvSpPr>
          <p:nvPr/>
        </p:nvSpPr>
        <p:spPr bwMode="auto">
          <a:xfrm>
            <a:off x="1475408" y="126841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Full model</a:t>
            </a:r>
          </a:p>
        </p:txBody>
      </p:sp>
      <p:sp>
        <p:nvSpPr>
          <p:cNvPr id="57351" name="ZoneTexte 47">
            <a:extLst>
              <a:ext uri="{FF2B5EF4-FFF2-40B4-BE49-F238E27FC236}">
                <a16:creationId xmlns:a16="http://schemas.microsoft.com/office/drawing/2014/main" id="{A9294385-3ECD-428F-3A96-0C486617B4F4}"/>
              </a:ext>
            </a:extLst>
          </p:cNvPr>
          <p:cNvSpPr txBox="1">
            <a:spLocks noChangeArrowheads="1"/>
          </p:cNvSpPr>
          <p:nvPr/>
        </p:nvSpPr>
        <p:spPr bwMode="auto">
          <a:xfrm>
            <a:off x="4283696" y="12684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Reduced model</a:t>
            </a:r>
          </a:p>
        </p:txBody>
      </p:sp>
      <p:sp>
        <p:nvSpPr>
          <p:cNvPr id="2" name="Rectangle 1">
            <a:extLst>
              <a:ext uri="{FF2B5EF4-FFF2-40B4-BE49-F238E27FC236}">
                <a16:creationId xmlns:a16="http://schemas.microsoft.com/office/drawing/2014/main" id="{0F6C8F34-CA1B-89C0-5573-F7FACDBBDFDC}"/>
              </a:ext>
            </a:extLst>
          </p:cNvPr>
          <p:cNvSpPr>
            <a:spLocks noChangeArrowheads="1"/>
          </p:cNvSpPr>
          <p:nvPr/>
        </p:nvSpPr>
        <p:spPr bwMode="auto">
          <a:xfrm>
            <a:off x="6732240" y="2565400"/>
            <a:ext cx="21609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sz="1600" dirty="0"/>
              <a:t>💭  Can you recover/</a:t>
            </a:r>
          </a:p>
          <a:p>
            <a:r>
              <a:rPr lang="en-GB" altLang="en-ES" sz="1600" dirty="0"/>
              <a:t>reproduce all qualitative and quantitative results obtained from your actual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b="1"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b="1" dirty="0">
                <a:cs typeface="Arial" charset="0"/>
              </a:rPr>
              <a:t>Simulate, simulate, simulate!</a:t>
            </a:r>
            <a:endParaRPr lang="en-GB" sz="2800" b="1"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665422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BBDBDC3-5512-965F-4221-01CF4D7A2AF7}"/>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24CF8A3F-FCFE-CFE3-38F2-0A4D3D10748F}"/>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8883E6AB-4965-B24B-F12C-97FE211D1E43}"/>
              </a:ext>
            </a:extLst>
          </p:cNvPr>
          <p:cNvSpPr txBox="1"/>
          <p:nvPr/>
        </p:nvSpPr>
        <p:spPr>
          <a:xfrm>
            <a:off x="755650" y="1700213"/>
            <a:ext cx="7632700" cy="1015663"/>
          </a:xfrm>
          <a:prstGeom prst="rect">
            <a:avLst/>
          </a:prstGeom>
          <a:noFill/>
        </p:spPr>
        <p:txBody>
          <a:bodyPr>
            <a:spAutoFit/>
          </a:bodyPr>
          <a:lstStyle/>
          <a:p>
            <a:pPr>
              <a:defRPr/>
            </a:pPr>
            <a:r>
              <a:rPr lang="en-GB" sz="2000" dirty="0">
                <a:latin typeface="Arial" charset="0"/>
                <a:ea typeface="MS PGothic" charset="0"/>
                <a:cs typeface="MS PGothic" charset="0"/>
              </a:rPr>
              <a:t>Check whether the fitting procedure gives meaningful parameter values in the best case scenario, that is, when fitting fake data where the “true” parameter values are known.</a:t>
            </a:r>
            <a:endParaRPr lang="en-GB" sz="2000" b="1" i="1" dirty="0">
              <a:latin typeface="Arial" charset="0"/>
              <a:ea typeface="MS PGothic" charset="0"/>
              <a:cs typeface="MS PGothic" charset="0"/>
            </a:endParaRPr>
          </a:p>
        </p:txBody>
      </p:sp>
      <p:sp>
        <p:nvSpPr>
          <p:cNvPr id="4" name="ZoneTexte 1">
            <a:extLst>
              <a:ext uri="{FF2B5EF4-FFF2-40B4-BE49-F238E27FC236}">
                <a16:creationId xmlns:a16="http://schemas.microsoft.com/office/drawing/2014/main" id="{6F50383A-2782-5E6A-58B8-BA91B659DF05}"/>
              </a:ext>
            </a:extLst>
          </p:cNvPr>
          <p:cNvSpPr txBox="1"/>
          <p:nvPr/>
        </p:nvSpPr>
        <p:spPr>
          <a:xfrm>
            <a:off x="755650" y="3179594"/>
            <a:ext cx="7632700" cy="923330"/>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a:defRPr/>
            </a:pPr>
            <a:endParaRPr lang="en-GB" dirty="0">
              <a:latin typeface="Arial" charset="0"/>
              <a:ea typeface="MS PGothic" charset="0"/>
              <a:cs typeface="MS PGothic" charset="0"/>
            </a:endParaRPr>
          </a:p>
        </p:txBody>
      </p:sp>
      <p:sp>
        <p:nvSpPr>
          <p:cNvPr id="5" name="Rectangle 3">
            <a:extLst>
              <a:ext uri="{FF2B5EF4-FFF2-40B4-BE49-F238E27FC236}">
                <a16:creationId xmlns:a16="http://schemas.microsoft.com/office/drawing/2014/main" id="{3E6392D9-800D-5C58-0AD3-758A96A13953}"/>
              </a:ext>
            </a:extLst>
          </p:cNvPr>
          <p:cNvSpPr>
            <a:spLocks noChangeArrowheads="1"/>
          </p:cNvSpPr>
          <p:nvPr/>
        </p:nvSpPr>
        <p:spPr bwMode="auto">
          <a:xfrm>
            <a:off x="1116013" y="3100219"/>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23B30B7-C375-0CE0-4DFE-DA8CDFD6F0D0}"/>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964F969C-536E-84E9-5E1B-2D44CA3F8424}"/>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49711B84-767D-C9EF-44B7-569C40FDB5AF}"/>
              </a:ext>
            </a:extLst>
          </p:cNvPr>
          <p:cNvSpPr txBox="1"/>
          <p:nvPr/>
        </p:nvSpPr>
        <p:spPr>
          <a:xfrm>
            <a:off x="755650" y="1700213"/>
            <a:ext cx="7632700" cy="286232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a:defRPr/>
            </a:pPr>
            <a:endParaRPr lang="en-GB" b="1" i="1" dirty="0">
              <a:latin typeface="Arial" charset="0"/>
              <a:ea typeface="MS PGothic" charset="0"/>
              <a:cs typeface="MS PGothic" charset="0"/>
            </a:endParaRPr>
          </a:p>
        </p:txBody>
      </p:sp>
      <p:sp>
        <p:nvSpPr>
          <p:cNvPr id="71684" name="Rectangle 3">
            <a:extLst>
              <a:ext uri="{FF2B5EF4-FFF2-40B4-BE49-F238E27FC236}">
                <a16:creationId xmlns:a16="http://schemas.microsoft.com/office/drawing/2014/main" id="{4B850935-063A-4050-4B3F-C25C2EA0905F}"/>
              </a:ext>
            </a:extLst>
          </p:cNvPr>
          <p:cNvSpPr>
            <a:spLocks noChangeArrowheads="1"/>
          </p:cNvSpPr>
          <p:nvPr/>
        </p:nvSpPr>
        <p:spPr bwMode="auto">
          <a:xfrm>
            <a:off x="1116013" y="1620838"/>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
        <p:nvSpPr>
          <p:cNvPr id="4" name="ZoneTexte 1">
            <a:extLst>
              <a:ext uri="{FF2B5EF4-FFF2-40B4-BE49-F238E27FC236}">
                <a16:creationId xmlns:a16="http://schemas.microsoft.com/office/drawing/2014/main" id="{6A002B0A-4C2E-15AD-FEF1-A507899AABD7}"/>
              </a:ext>
            </a:extLst>
          </p:cNvPr>
          <p:cNvSpPr txBox="1"/>
          <p:nvPr/>
        </p:nvSpPr>
        <p:spPr>
          <a:xfrm>
            <a:off x="755650" y="1700213"/>
            <a:ext cx="7632700" cy="424656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Under these conditions we will be able to interpret the meaning of each of the parameters</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And potentially to interpret their different value in different conditions or under different treatment groups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194B11B-1944-9BC7-199B-7534BBA7911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57B48940-5B8E-3983-D594-BB90753D0F36}"/>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25984D76-9FD1-6E17-7226-61705B5ACF18}"/>
              </a:ext>
            </a:extLst>
          </p:cNvPr>
          <p:cNvSpPr txBox="1"/>
          <p:nvPr/>
        </p:nvSpPr>
        <p:spPr>
          <a:xfrm>
            <a:off x="755650" y="1557947"/>
            <a:ext cx="7704138" cy="4247317"/>
          </a:xfrm>
          <a:prstGeom prst="rect">
            <a:avLst/>
          </a:prstGeom>
          <a:noFill/>
        </p:spPr>
        <p:txBody>
          <a:bodyPr>
            <a:spAutoFit/>
          </a:bodyPr>
          <a:lstStyle/>
          <a:p>
            <a:pPr>
              <a:defRPr/>
            </a:pPr>
            <a:r>
              <a:rPr lang="en-GB" dirty="0">
                <a:latin typeface="Arial" charset="0"/>
                <a:ea typeface="MS PGothic" charset="0"/>
                <a:cs typeface="MS PGothic" charset="0"/>
              </a:rPr>
              <a:t>1. Simulate fake data with different values of parameters (e.g., inference noise, hazard rate)</a:t>
            </a:r>
          </a:p>
          <a:p>
            <a:pPr>
              <a:defRPr/>
            </a:pPr>
            <a:endParaRPr lang="en-GB" dirty="0">
              <a:latin typeface="Arial" charset="0"/>
              <a:ea typeface="MS PGothic" charset="0"/>
              <a:cs typeface="MS PGothic" charset="0"/>
            </a:endParaRPr>
          </a:p>
          <a:p>
            <a:pPr marL="668338" indent="-279400">
              <a:defRPr/>
            </a:pPr>
            <a:r>
              <a:rPr lang="en-GB" dirty="0">
                <a:latin typeface="Arial" charset="0"/>
                <a:ea typeface="MS PGothic" charset="0"/>
                <a:cs typeface="MS PGothic" charset="0"/>
              </a:rPr>
              <a:t>When choosing the range of parameter values, make sure that you are covering the parameter regime of interest for your experiment!</a:t>
            </a:r>
          </a:p>
          <a:p>
            <a:pPr marL="668338" indent="-279400">
              <a:buFont typeface="Arial"/>
              <a:buChar char="•"/>
              <a:defRPr/>
            </a:pPr>
            <a:r>
              <a:rPr lang="en-GB" dirty="0">
                <a:latin typeface="Arial" charset="0"/>
                <a:ea typeface="MS PGothic" charset="0"/>
                <a:cs typeface="MS PGothic" charset="0"/>
              </a:rPr>
              <a:t>Either sweep across the whole parameter space</a:t>
            </a:r>
          </a:p>
          <a:p>
            <a:pPr marL="668338" indent="-279400">
              <a:buFont typeface="Arial"/>
              <a:buChar char="•"/>
              <a:defRPr/>
            </a:pPr>
            <a:r>
              <a:rPr lang="en-GB" dirty="0">
                <a:latin typeface="Arial" charset="0"/>
                <a:ea typeface="MS PGothic" charset="0"/>
                <a:cs typeface="MS PGothic" charset="0"/>
              </a:rPr>
              <a:t>Or focus on the space of interest regarding your best-fitting parameters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2. Estimate the values of the parameters from your simulated data</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3. Compare the recovered parameters to their true values</a:t>
            </a:r>
            <a:br>
              <a:rPr lang="en-GB" dirty="0">
                <a:latin typeface="Arial" charset="0"/>
                <a:ea typeface="MS PGothic" charset="0"/>
                <a:cs typeface="MS PGothic" charset="0"/>
              </a:rPr>
            </a:br>
            <a:r>
              <a:rPr lang="en-GB" dirty="0">
                <a:latin typeface="Arial" charset="0"/>
                <a:ea typeface="MS PGothic" charset="0"/>
                <a:cs typeface="MS PGothic" charset="0"/>
              </a:rPr>
              <a:t>(should be highly correlated without bias)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Are there bugs in your code? Is the experiment underpowered?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schemeClr>
                </a:solidFill>
                <a:cs typeface="Arial" charset="0"/>
              </a:rPr>
              <a:t>Parameter estimation</a:t>
            </a:r>
          </a:p>
          <a:p>
            <a:pPr lvl="1">
              <a:spcBef>
                <a:spcPct val="20000"/>
              </a:spcBef>
              <a:buFontTx/>
              <a:buChar char="•"/>
              <a:defRPr/>
            </a:pPr>
            <a:r>
              <a:rPr lang="en-GB" sz="2800" dirty="0">
                <a:cs typeface="Arial" charset="0"/>
              </a:rPr>
              <a:t>Model fitting as an optimization problem</a:t>
            </a:r>
            <a:endParaRPr lang="en-GB" sz="2800" dirty="0">
              <a:solidFill>
                <a:srgbClr val="008DBB"/>
              </a:solidFill>
              <a:cs typeface="Arial" charset="0"/>
            </a:endParaRPr>
          </a:p>
          <a:p>
            <a:pPr>
              <a:spcBef>
                <a:spcPct val="20000"/>
              </a:spcBef>
              <a:buFontTx/>
              <a:buChar char="•"/>
              <a:defRPr/>
            </a:pPr>
            <a:r>
              <a:rPr lang="en-GB" sz="2800" dirty="0">
                <a:solidFill>
                  <a:srgbClr val="008DBB"/>
                </a:solidFill>
                <a:cs typeface="Arial" charset="0"/>
              </a:rPr>
              <a:t>Model validation (tutorial part 1)</a:t>
            </a:r>
          </a:p>
          <a:p>
            <a:pPr lvl="1">
              <a:spcBef>
                <a:spcPct val="20000"/>
              </a:spcBef>
              <a:buFontTx/>
              <a:buChar char="•"/>
              <a:defRPr/>
            </a:pPr>
            <a:r>
              <a:rPr lang="en-GB" sz="2800" dirty="0">
                <a:cs typeface="Arial" charset="0"/>
              </a:rPr>
              <a:t>Does the model capture the data?</a:t>
            </a:r>
          </a:p>
          <a:p>
            <a:pPr>
              <a:spcBef>
                <a:spcPct val="20000"/>
              </a:spcBef>
              <a:buFont typeface="Arial"/>
              <a:buChar char="•"/>
              <a:defRPr/>
            </a:pPr>
            <a:r>
              <a:rPr lang="en-GB" sz="2800" dirty="0">
                <a:solidFill>
                  <a:schemeClr val="accent6">
                    <a:lumMod val="75000"/>
                    <a:lumOff val="25000"/>
                  </a:schemeClr>
                </a:solidFill>
                <a:cs typeface="Arial" charset="0"/>
              </a:rPr>
              <a:t>Parameter recovery (tutorial part 2)</a:t>
            </a:r>
          </a:p>
          <a:p>
            <a:pPr lvl="1">
              <a:spcBef>
                <a:spcPct val="20000"/>
              </a:spcBef>
              <a:buFont typeface="Arial"/>
              <a:buChar char="•"/>
              <a:defRPr/>
            </a:pPr>
            <a:r>
              <a:rPr lang="en-GB" sz="2800" dirty="0">
                <a:cs typeface="Arial" charset="0"/>
              </a:rPr>
              <a:t>Simulate, simulate, simulate!</a:t>
            </a:r>
            <a:endParaRPr lang="en-GB" sz="2800"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dirty="0">
                <a:cs typeface="Arial" charset="0"/>
              </a:rPr>
              <a:t>Bootstrapping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FBA13-FEEE-C022-7E59-A535403DD64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3EED2506-0099-E80D-5607-4E44F2D3F7B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5789" name="Image 46" descr="Figure4_model_schema_params.pdf">
            <a:extLst>
              <a:ext uri="{FF2B5EF4-FFF2-40B4-BE49-F238E27FC236}">
                <a16:creationId xmlns:a16="http://schemas.microsoft.com/office/drawing/2014/main" id="{6A4822DF-5993-D34E-C82A-50080BB01F2F}"/>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5A948452-53C7-E4A3-B686-F558EE41D17E}"/>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E25BFCE-A90D-EA45-151A-029AA01BEEF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7826" name="Image 4" descr="Figure4supp1_param_recov.pdf">
            <a:extLst>
              <a:ext uri="{FF2B5EF4-FFF2-40B4-BE49-F238E27FC236}">
                <a16:creationId xmlns:a16="http://schemas.microsoft.com/office/drawing/2014/main" id="{5C93D491-C076-1E4F-8C15-A37901365CE0}"/>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700213"/>
            <a:ext cx="7273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0E6FFB63-3B3D-24A3-6213-16DF4881EA6C}"/>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DFA8167-0F78-FE45-D115-69CF39822DB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9874" name="Image 4" descr="Figure4supp1_param_recov.pdf">
            <a:extLst>
              <a:ext uri="{FF2B5EF4-FFF2-40B4-BE49-F238E27FC236}">
                <a16:creationId xmlns:a16="http://schemas.microsoft.com/office/drawing/2014/main" id="{91565E38-0606-1231-656D-FBB096B1879B}"/>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412875"/>
            <a:ext cx="4495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F02B2ECB-0FA4-A2A6-EA7C-2D247982D64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9A2B08-0E9B-22D8-F1E0-501815CF940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81922" name="Image 1" descr="Figure4supp1_param_recov.pdf">
            <a:extLst>
              <a:ext uri="{FF2B5EF4-FFF2-40B4-BE49-F238E27FC236}">
                <a16:creationId xmlns:a16="http://schemas.microsoft.com/office/drawing/2014/main" id="{3B9825E7-9907-2E31-CB77-0FE1E2A40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12875"/>
            <a:ext cx="70215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19877BC-6C3B-012F-4697-5F083FBD182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6372AFD-FFF7-3FC6-1856-A1D6E430B23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Confusion matrix: parameter identifiability</a:t>
            </a:r>
          </a:p>
        </p:txBody>
      </p:sp>
      <p:pic>
        <p:nvPicPr>
          <p:cNvPr id="88066" name="Image 1" descr="Figure4supp1_param_recov.pdf">
            <a:extLst>
              <a:ext uri="{FF2B5EF4-FFF2-40B4-BE49-F238E27FC236}">
                <a16:creationId xmlns:a16="http://schemas.microsoft.com/office/drawing/2014/main" id="{E1925F8D-EB54-BAB1-FE8E-F3F5B98802D3}"/>
              </a:ext>
            </a:extLst>
          </p:cNvPr>
          <p:cNvPicPr>
            <a:picLocks noChangeAspect="1"/>
          </p:cNvPicPr>
          <p:nvPr/>
        </p:nvPicPr>
        <p:blipFill>
          <a:blip r:embed="rId3">
            <a:extLst>
              <a:ext uri="{28A0092B-C50C-407E-A947-70E740481C1C}">
                <a14:useLocalDpi xmlns:a14="http://schemas.microsoft.com/office/drawing/2010/main" val="0"/>
              </a:ext>
            </a:extLst>
          </a:blip>
          <a:srcRect l="64192" t="54614"/>
          <a:stretch>
            <a:fillRect/>
          </a:stretch>
        </p:blipFill>
        <p:spPr bwMode="auto">
          <a:xfrm>
            <a:off x="1871663" y="1604963"/>
            <a:ext cx="53641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a:extLst>
              <a:ext uri="{FF2B5EF4-FFF2-40B4-BE49-F238E27FC236}">
                <a16:creationId xmlns:a16="http://schemas.microsoft.com/office/drawing/2014/main" id="{129E125D-BEEC-A7FA-218E-AA1D89BF0BCD}"/>
              </a:ext>
            </a:extLst>
          </p:cNvPr>
          <p:cNvSpPr/>
          <p:nvPr/>
        </p:nvSpPr>
        <p:spPr>
          <a:xfrm>
            <a:off x="4859338" y="3860800"/>
            <a:ext cx="1584325" cy="158432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0000"/>
              </a:solidFill>
            </a:endParaRPr>
          </a:p>
        </p:txBody>
      </p:sp>
      <p:sp>
        <p:nvSpPr>
          <p:cNvPr id="7" name="ZoneTexte 6">
            <a:extLst>
              <a:ext uri="{FF2B5EF4-FFF2-40B4-BE49-F238E27FC236}">
                <a16:creationId xmlns:a16="http://schemas.microsoft.com/office/drawing/2014/main" id="{491AB2A8-6597-DCFD-4D3A-18F49595749D}"/>
              </a:ext>
            </a:extLst>
          </p:cNvPr>
          <p:cNvSpPr txBox="1"/>
          <p:nvPr/>
        </p:nvSpPr>
        <p:spPr>
          <a:xfrm>
            <a:off x="0" y="6308725"/>
            <a:ext cx="9144000" cy="369888"/>
          </a:xfrm>
          <a:prstGeom prst="rect">
            <a:avLst/>
          </a:prstGeom>
          <a:noFill/>
        </p:spPr>
        <p:txBody>
          <a:bodyPr>
            <a:spAutoFit/>
          </a:bodyPr>
          <a:lstStyle/>
          <a:p>
            <a:pPr algn="ctr">
              <a:defRPr/>
            </a:pPr>
            <a:r>
              <a:rPr lang="en-US" dirty="0">
                <a:solidFill>
                  <a:schemeClr val="bg1">
                    <a:lumMod val="50000"/>
                  </a:schemeClr>
                </a:solidFill>
                <a:latin typeface="Arial" charset="0"/>
                <a:ea typeface="MS PGothic" charset="0"/>
                <a:cs typeface="MS PGothic" charset="0"/>
              </a:rPr>
              <a:t>Rouault et al, </a:t>
            </a:r>
            <a:r>
              <a:rPr lang="en-US" i="1" dirty="0" err="1">
                <a:solidFill>
                  <a:schemeClr val="bg1">
                    <a:lumMod val="50000"/>
                  </a:schemeClr>
                </a:solidFill>
                <a:latin typeface="Arial" charset="0"/>
                <a:ea typeface="MS PGothic" charset="0"/>
                <a:cs typeface="MS PGothic" charset="0"/>
              </a:rPr>
              <a:t>eLife</a:t>
            </a:r>
            <a:r>
              <a:rPr lang="en-US" dirty="0">
                <a:solidFill>
                  <a:schemeClr val="bg1">
                    <a:lumMod val="50000"/>
                  </a:schemeClr>
                </a:solidFill>
                <a:latin typeface="Arial" charset="0"/>
                <a:ea typeface="MS PGothic" charset="0"/>
                <a:cs typeface="MS PGothic" charset="0"/>
              </a:rPr>
              <a:t> (2022)</a:t>
            </a:r>
            <a:endParaRPr lang="en-US" i="1" dirty="0">
              <a:solidFill>
                <a:schemeClr val="bg1">
                  <a:lumMod val="50000"/>
                </a:schemeClr>
              </a:solidFill>
              <a:latin typeface="Arial" charset="0"/>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dirty="0">
                <a:solidFill>
                  <a:srgbClr val="008DBB">
                    <a:alpha val="19786"/>
                  </a:srgbClr>
                </a:solidFill>
                <a:cs typeface="Arial" charset="0"/>
              </a:rPr>
              <a:t>Model validation (tutorial part 1)</a:t>
            </a:r>
          </a:p>
          <a:p>
            <a:pPr lvl="1">
              <a:spcBef>
                <a:spcPct val="20000"/>
              </a:spcBef>
              <a:buFontTx/>
              <a:buChar char="•"/>
              <a:defRPr/>
            </a:pPr>
            <a:r>
              <a:rPr lang="en-GB" sz="2800" dirty="0">
                <a:solidFill>
                  <a:schemeClr val="tx1">
                    <a:alpha val="19786"/>
                  </a:schemeClr>
                </a:solidFill>
                <a:cs typeface="Arial" charset="0"/>
              </a:rPr>
              <a:t>Does the model capture the data?</a:t>
            </a:r>
          </a:p>
          <a:p>
            <a:pPr>
              <a:spcBef>
                <a:spcPct val="20000"/>
              </a:spcBef>
              <a:buFont typeface="Arial"/>
              <a:buChar char="•"/>
              <a:defRPr/>
            </a:pPr>
            <a:r>
              <a:rPr lang="en-GB" sz="2800" dirty="0">
                <a:solidFill>
                  <a:schemeClr val="accent6">
                    <a:lumMod val="75000"/>
                    <a:lumOff val="25000"/>
                    <a:alpha val="20000"/>
                  </a:schemeClr>
                </a:solidFill>
                <a:cs typeface="Arial" charset="0"/>
              </a:rPr>
              <a:t>Parameter recovery (tutorial part 2)</a:t>
            </a:r>
          </a:p>
          <a:p>
            <a:pPr lvl="1">
              <a:spcBef>
                <a:spcPct val="20000"/>
              </a:spcBef>
              <a:buFont typeface="Arial"/>
              <a:buChar char="•"/>
              <a:defRPr/>
            </a:pPr>
            <a:r>
              <a:rPr lang="en-GB" sz="2800" dirty="0">
                <a:solidFill>
                  <a:schemeClr val="tx1">
                    <a:alpha val="20000"/>
                  </a:schemeClr>
                </a:solidFill>
                <a:cs typeface="Arial" charset="0"/>
              </a:rPr>
              <a:t>Simulate, simulate, simulate!</a:t>
            </a:r>
            <a:endParaRPr lang="en-GB" sz="2800" dirty="0">
              <a:solidFill>
                <a:schemeClr val="accent6">
                  <a:lumMod val="75000"/>
                  <a:lumOff val="25000"/>
                  <a:alpha val="20000"/>
                </a:schemeClr>
              </a:solidFill>
              <a:cs typeface="Arial" charset="0"/>
            </a:endParaRPr>
          </a:p>
          <a:p>
            <a:pPr>
              <a:spcBef>
                <a:spcPct val="20000"/>
              </a:spcBef>
              <a:buFont typeface="Arial"/>
              <a:buChar char="•"/>
              <a:defRPr/>
            </a:pPr>
            <a:r>
              <a:rPr lang="en-GB" sz="2800" b="1" dirty="0">
                <a:solidFill>
                  <a:schemeClr val="accent6">
                    <a:lumMod val="75000"/>
                    <a:lumOff val="25000"/>
                  </a:schemeClr>
                </a:solidFill>
                <a:cs typeface="Arial" charset="0"/>
              </a:rPr>
              <a:t>Parameter uncertainty (tutorial part 3)</a:t>
            </a:r>
          </a:p>
          <a:p>
            <a:pPr lvl="1">
              <a:spcBef>
                <a:spcPct val="20000"/>
              </a:spcBef>
              <a:buFont typeface="Arial"/>
              <a:buChar char="•"/>
              <a:defRPr/>
            </a:pPr>
            <a:r>
              <a:rPr lang="en-GB" sz="2800" b="1" dirty="0">
                <a:cs typeface="Arial" charset="0"/>
              </a:rPr>
              <a:t>Bootstrapping</a:t>
            </a:r>
          </a:p>
        </p:txBody>
      </p:sp>
    </p:spTree>
    <p:extLst>
      <p:ext uri="{BB962C8B-B14F-4D97-AF65-F5344CB8AC3E}">
        <p14:creationId xmlns:p14="http://schemas.microsoft.com/office/powerpoint/2010/main" val="2384518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A6D8F6B-C985-8B03-CA37-E9F09D1D0D8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4082" name="Shape 23">
            <a:extLst>
              <a:ext uri="{FF2B5EF4-FFF2-40B4-BE49-F238E27FC236}">
                <a16:creationId xmlns:a16="http://schemas.microsoft.com/office/drawing/2014/main" id="{60283FFA-4B8E-2A8F-19B0-3F08A33EF0B5}"/>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p:txBody>
      </p:sp>
      <p:sp>
        <p:nvSpPr>
          <p:cNvPr id="2" name="Shape 23">
            <a:extLst>
              <a:ext uri="{FF2B5EF4-FFF2-40B4-BE49-F238E27FC236}">
                <a16:creationId xmlns:a16="http://schemas.microsoft.com/office/drawing/2014/main" id="{F65DD141-A6F3-A2F7-3F03-096A585AFAA6}"/>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Traditional statistical techniques are only asymptotically correct </a:t>
            </a:r>
            <a:br>
              <a:rPr lang="en-GB" altLang="en-ES" sz="2000" dirty="0">
                <a:solidFill>
                  <a:schemeClr val="accent6">
                    <a:lumMod val="75000"/>
                    <a:lumOff val="25000"/>
                  </a:schemeClr>
                </a:solidFill>
                <a:cs typeface="Arial" panose="020B0604020202020204" pitchFamily="34" charset="0"/>
              </a:rPr>
            </a:br>
            <a:r>
              <a:rPr lang="en-GB" altLang="en-ES" sz="2000" dirty="0">
                <a:solidFill>
                  <a:schemeClr val="accent6">
                    <a:lumMod val="75000"/>
                    <a:lumOff val="25000"/>
                  </a:schemeClr>
                </a:solidFill>
                <a:cs typeface="Arial" panose="020B0604020202020204" pitchFamily="34" charset="0"/>
              </a:rPr>
              <a:t>(large N)</a:t>
            </a:r>
          </a:p>
          <a:p>
            <a:pPr>
              <a:spcBef>
                <a:spcPct val="20000"/>
              </a:spcBef>
              <a:buFont typeface="Arial" panose="020B0604020202020204" pitchFamily="34" charset="0"/>
              <a:buChar char="•"/>
            </a:pPr>
            <a:endParaRPr lang="en-GB" altLang="en-ES" sz="2000" dirty="0">
              <a:solidFill>
                <a:schemeClr val="accent6">
                  <a:lumMod val="75000"/>
                  <a:lumOff val="25000"/>
                </a:schemeClr>
              </a:solidFill>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17C8CF26-ADCD-6F0D-BA35-D643F7290C3C}"/>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8178" name="Shape 23">
            <a:extLst>
              <a:ext uri="{FF2B5EF4-FFF2-40B4-BE49-F238E27FC236}">
                <a16:creationId xmlns:a16="http://schemas.microsoft.com/office/drawing/2014/main" id="{866A77EB-DC19-B261-F289-3E76DD2E1958}"/>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p:txBody>
      </p:sp>
      <p:sp>
        <p:nvSpPr>
          <p:cNvPr id="2" name="Shape 23">
            <a:extLst>
              <a:ext uri="{FF2B5EF4-FFF2-40B4-BE49-F238E27FC236}">
                <a16:creationId xmlns:a16="http://schemas.microsoft.com/office/drawing/2014/main" id="{A81BEA36-0353-94A7-6DEA-2302BBF6C6DD}"/>
              </a:ext>
            </a:extLst>
          </p:cNvPr>
          <p:cNvSpPr txBox="1">
            <a:spLocks/>
          </p:cNvSpPr>
          <p:nvPr/>
        </p:nvSpPr>
        <p:spPr bwMode="auto">
          <a:xfrm>
            <a:off x="323850" y="981075"/>
            <a:ext cx="8496300" cy="540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In practice, we don’t know </a:t>
            </a:r>
            <a:r>
              <a:rPr lang="en-GB" altLang="en-ES" sz="2000" b="1" dirty="0">
                <a:cs typeface="Arial" panose="020B0604020202020204" pitchFamily="34" charset="0"/>
              </a:rPr>
              <a:t>the underlying distribution</a:t>
            </a:r>
            <a:r>
              <a:rPr lang="en-GB" altLang="en-ES" sz="2000" dirty="0">
                <a:cs typeface="Arial" panose="020B0604020202020204" pitchFamily="34" charset="0"/>
              </a:rPr>
              <a:t> from which your parameter is drawn: hence the error distribution cannot be easily calculated</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Wingdings" pitchFamily="2" charset="2"/>
              <a:buChar char="Ø"/>
            </a:pPr>
            <a:r>
              <a:rPr lang="en-GB" altLang="en-ES" sz="2000" b="1" dirty="0">
                <a:cs typeface="Arial" panose="020B0604020202020204" pitchFamily="34" charset="0"/>
              </a:rPr>
              <a:t>Bootstrapping</a:t>
            </a:r>
            <a:r>
              <a:rPr lang="en-GB" altLang="en-ES" sz="2000" dirty="0">
                <a:cs typeface="Arial" panose="020B0604020202020204" pitchFamily="34" charset="0"/>
              </a:rPr>
              <a:t> procedure, involves resampling your data</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Tx/>
              <a:buChar char="-"/>
            </a:pPr>
            <a:r>
              <a:rPr lang="en-GB" altLang="en-ES" sz="2000" dirty="0">
                <a:cs typeface="Arial" panose="020B0604020202020204" pitchFamily="34" charset="0"/>
              </a:rPr>
              <a:t>Repeatedly draw independent samples from a data set, that is, with replacement (</a:t>
            </a:r>
            <a:r>
              <a:rPr lang="en-GB" altLang="en-ES" sz="2000" b="1" dirty="0">
                <a:cs typeface="Arial" panose="020B0604020202020204" pitchFamily="34" charset="0"/>
              </a:rPr>
              <a:t>resampling</a:t>
            </a:r>
            <a:r>
              <a:rPr lang="en-GB" altLang="en-ES" sz="2000" dirty="0">
                <a:cs typeface="Arial" panose="020B0604020202020204" pitchFamily="34" charset="0"/>
              </a:rPr>
              <a:t>)</a:t>
            </a:r>
          </a:p>
          <a:p>
            <a:pPr>
              <a:spcBef>
                <a:spcPct val="20000"/>
              </a:spcBef>
              <a:buFontTx/>
              <a:buChar char="-"/>
            </a:pPr>
            <a:r>
              <a:rPr lang="en-GB" altLang="en-ES" sz="2000" dirty="0">
                <a:cs typeface="Arial" panose="020B0604020202020204" pitchFamily="34" charset="0"/>
              </a:rPr>
              <a:t>This creates a new data set, of same size as the initial one</a:t>
            </a:r>
          </a:p>
          <a:p>
            <a:pPr>
              <a:spcBef>
                <a:spcPct val="20000"/>
              </a:spcBef>
              <a:buFontTx/>
              <a:buChar char="-"/>
            </a:pPr>
            <a:r>
              <a:rPr lang="en-GB" altLang="en-ES" sz="2000" dirty="0">
                <a:cs typeface="Arial" panose="020B0604020202020204" pitchFamily="34" charset="0"/>
              </a:rPr>
              <a:t>We make the assumption that your data set is representative, a good measure of the underlying distribution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0A05B1A-FF87-6856-7A96-F0B58B54BEEE}"/>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Bootstrapping procedure</a:t>
            </a:r>
          </a:p>
        </p:txBody>
      </p:sp>
      <p:sp>
        <p:nvSpPr>
          <p:cNvPr id="23554" name="Shape 23">
            <a:extLst>
              <a:ext uri="{FF2B5EF4-FFF2-40B4-BE49-F238E27FC236}">
                <a16:creationId xmlns:a16="http://schemas.microsoft.com/office/drawing/2014/main" id="{95B32A54-A8FD-2082-C93F-51E17D49A0C6}"/>
              </a:ext>
            </a:extLst>
          </p:cNvPr>
          <p:cNvSpPr txBox="1">
            <a:spLocks/>
          </p:cNvSpPr>
          <p:nvPr/>
        </p:nvSpPr>
        <p:spPr bwMode="auto">
          <a:xfrm>
            <a:off x="323850" y="981075"/>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a:spcBef>
                <a:spcPct val="20000"/>
              </a:spcBef>
              <a:buFont typeface="Arial"/>
              <a:buChar char="•"/>
              <a:defRPr/>
            </a:pPr>
            <a:r>
              <a:rPr lang="en-GB" sz="2000" dirty="0">
                <a:cs typeface="Arial" charset="0"/>
              </a:rPr>
              <a:t>Uncertainty around parameter estimates: how confident are you about your model fit?</a:t>
            </a:r>
          </a:p>
          <a:p>
            <a:pPr>
              <a:spcBef>
                <a:spcPct val="20000"/>
              </a:spcBef>
              <a:buFont typeface="Arial"/>
              <a:buChar char="•"/>
              <a:defRPr/>
            </a:pPr>
            <a:endParaRPr lang="en-GB" sz="2000" dirty="0">
              <a:cs typeface="Arial" charset="0"/>
            </a:endParaRPr>
          </a:p>
          <a:p>
            <a:pPr>
              <a:spcBef>
                <a:spcPct val="20000"/>
              </a:spcBef>
              <a:buFont typeface="Arial"/>
              <a:buChar char="•"/>
              <a:defRPr/>
            </a:pPr>
            <a:r>
              <a:rPr lang="en-GB" sz="2000" dirty="0">
                <a:cs typeface="Arial" charset="0"/>
              </a:rPr>
              <a:t>Example: a model fit of neural response as a function of contrast</a:t>
            </a:r>
          </a:p>
        </p:txBody>
      </p:sp>
      <p:pic>
        <p:nvPicPr>
          <p:cNvPr id="182275" name="Image 1" descr="Capture d’écran 2022-07-26 à 11.09.48.png">
            <a:extLst>
              <a:ext uri="{FF2B5EF4-FFF2-40B4-BE49-F238E27FC236}">
                <a16:creationId xmlns:a16="http://schemas.microsoft.com/office/drawing/2014/main" id="{1D39DC42-B290-44DA-94BC-B289F3ED08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25429"/>
            <a:ext cx="41767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2CD0F43-9512-675D-E7F4-E78488815E8B}"/>
              </a:ext>
            </a:extLst>
          </p:cNvPr>
          <p:cNvSpPr txBox="1"/>
          <p:nvPr/>
        </p:nvSpPr>
        <p:spPr>
          <a:xfrm>
            <a:off x="4283968" y="5918295"/>
            <a:ext cx="4572000" cy="400110"/>
          </a:xfrm>
          <a:prstGeom prst="rect">
            <a:avLst/>
          </a:prstGeom>
          <a:noFill/>
        </p:spPr>
        <p:txBody>
          <a:bodyPr wrap="square">
            <a:spAutoFit/>
          </a:bodyPr>
          <a:lstStyle/>
          <a:p>
            <a:pPr marL="0" indent="0">
              <a:spcBef>
                <a:spcPct val="20000"/>
              </a:spcBef>
              <a:defRPr/>
            </a:pPr>
            <a:r>
              <a:rPr lang="en-GB" sz="2000" dirty="0">
                <a:cs typeface="Arial" charset="0"/>
              </a:rPr>
              <a:t>		</a:t>
            </a:r>
            <a:r>
              <a:rPr lang="en-GB" sz="1800" dirty="0" err="1">
                <a:solidFill>
                  <a:srgbClr val="7F7F7F"/>
                </a:solidFill>
                <a:cs typeface="Arial" charset="0"/>
              </a:rPr>
              <a:t>Anqi</a:t>
            </a:r>
            <a:r>
              <a:rPr lang="en-GB" sz="1800" dirty="0">
                <a:solidFill>
                  <a:srgbClr val="7F7F7F"/>
                </a:solidFill>
                <a:cs typeface="Arial" charset="0"/>
              </a:rPr>
              <a:t> Wu, </a:t>
            </a:r>
            <a:r>
              <a:rPr lang="en-GB" sz="1800" i="1" dirty="0" err="1">
                <a:solidFill>
                  <a:srgbClr val="7F7F7F"/>
                </a:solidFill>
                <a:cs typeface="Arial" charset="0"/>
              </a:rPr>
              <a:t>neuromatch</a:t>
            </a:r>
            <a:endParaRPr lang="en-GB" sz="2000" i="1" dirty="0">
              <a:solidFill>
                <a:srgbClr val="7F7F7F"/>
              </a:solidFill>
              <a:cs typeface="Aria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1075"/>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4" y="2711607"/>
            <a:ext cx="9118145" cy="2744085"/>
          </a:xfrm>
          <a:prstGeom prst="rect">
            <a:avLst/>
          </a:prstGeom>
        </p:spPr>
      </p:pic>
      <p:sp>
        <p:nvSpPr>
          <p:cNvPr id="11" name="Rectangle 10">
            <a:extLst>
              <a:ext uri="{FF2B5EF4-FFF2-40B4-BE49-F238E27FC236}">
                <a16:creationId xmlns:a16="http://schemas.microsoft.com/office/drawing/2014/main" id="{029A8892-30DE-03C1-865D-88E5D7BB1D05}"/>
              </a:ext>
            </a:extLst>
          </p:cNvPr>
          <p:cNvSpPr/>
          <p:nvPr/>
        </p:nvSpPr>
        <p:spPr>
          <a:xfrm>
            <a:off x="3635896" y="2711607"/>
            <a:ext cx="3384376" cy="274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99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109538" y="54825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Fit the parameters</a:t>
            </a:r>
          </a:p>
        </p:txBody>
      </p:sp>
      <p:sp>
        <p:nvSpPr>
          <p:cNvPr id="40962" name="Shape 23">
            <a:extLst>
              <a:ext uri="{FF2B5EF4-FFF2-40B4-BE49-F238E27FC236}">
                <a16:creationId xmlns:a16="http://schemas.microsoft.com/office/drawing/2014/main" id="{57098D8F-EDB1-FBED-3FC6-BBF8410E93C7}"/>
              </a:ext>
            </a:extLst>
          </p:cNvPr>
          <p:cNvSpPr txBox="1">
            <a:spLocks/>
          </p:cNvSpPr>
          <p:nvPr/>
        </p:nvSpPr>
        <p:spPr bwMode="auto">
          <a:xfrm>
            <a:off x="396875" y="1465436"/>
            <a:ext cx="3959101" cy="811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dirty="0">
                <a:cs typeface="Arial" panose="020B0604020202020204" pitchFamily="34" charset="0"/>
              </a:rPr>
              <a:t>Maximum likelihood estimation:</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8" y="2637160"/>
            <a:ext cx="8423275" cy="30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cs typeface="Arial" panose="020B0604020202020204" pitchFamily="34" charset="0"/>
              </a:rPr>
              <a:t>Model fitting via point estimation</a:t>
            </a:r>
          </a:p>
          <a:p>
            <a:pPr>
              <a:spcBef>
                <a:spcPct val="20000"/>
              </a:spcBef>
            </a:pPr>
            <a:endParaRPr lang="en-US" altLang="en-ES" sz="2000" b="1"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Goal: find </a:t>
            </a:r>
            <a:r>
              <a:rPr lang="en-US" altLang="en-ES" sz="2000" dirty="0" err="1">
                <a:cs typeface="Arial" panose="020B0604020202020204" pitchFamily="34" charset="0"/>
              </a:rPr>
              <a:t>x</a:t>
            </a:r>
            <a:r>
              <a:rPr lang="en-US" altLang="en-ES" sz="2000" baseline="-25000" dirty="0" err="1">
                <a:cs typeface="Arial" panose="020B0604020202020204" pitchFamily="34" charset="0"/>
              </a:rPr>
              <a:t>opt</a:t>
            </a:r>
            <a:r>
              <a:rPr lang="en-US" altLang="en-ES" sz="2000" dirty="0">
                <a:cs typeface="Arial" panose="020B0604020202020204" pitchFamily="34" charset="0"/>
              </a:rPr>
              <a:t> = </a:t>
            </a:r>
            <a:r>
              <a:rPr lang="en-US" altLang="en-ES" sz="2000" dirty="0" err="1">
                <a:cs typeface="Arial" panose="020B0604020202020204" pitchFamily="34" charset="0"/>
              </a:rPr>
              <a:t>argmin</a:t>
            </a:r>
            <a:r>
              <a:rPr lang="en-US" altLang="en-ES" sz="2000" dirty="0">
                <a:cs typeface="Arial" panose="020B0604020202020204" pitchFamily="34" charset="0"/>
              </a:rPr>
              <a:t> f(x) as fast as possible</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Often f(x) is a black box; sometimes we can compute the gradient</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Solution: feed f(x) to an optimization algorithm</a:t>
            </a:r>
          </a:p>
        </p:txBody>
      </p:sp>
      <p:pic>
        <p:nvPicPr>
          <p:cNvPr id="2" name="Picture 1">
            <a:extLst>
              <a:ext uri="{FF2B5EF4-FFF2-40B4-BE49-F238E27FC236}">
                <a16:creationId xmlns:a16="http://schemas.microsoft.com/office/drawing/2014/main" id="{9B842464-A6E9-7BCF-C7EA-3AB61D020717}"/>
              </a:ext>
            </a:extLst>
          </p:cNvPr>
          <p:cNvPicPr>
            <a:picLocks noChangeAspect="1"/>
          </p:cNvPicPr>
          <p:nvPr/>
        </p:nvPicPr>
        <p:blipFill rotWithShape="1">
          <a:blip r:embed="rId3"/>
          <a:srcRect r="83663"/>
          <a:stretch/>
        </p:blipFill>
        <p:spPr>
          <a:xfrm>
            <a:off x="4355976" y="1339019"/>
            <a:ext cx="1224136" cy="685800"/>
          </a:xfrm>
          <a:prstGeom prst="rect">
            <a:avLst/>
          </a:prstGeom>
        </p:spPr>
      </p:pic>
      <p:pic>
        <p:nvPicPr>
          <p:cNvPr id="3" name="Picture 2">
            <a:extLst>
              <a:ext uri="{FF2B5EF4-FFF2-40B4-BE49-F238E27FC236}">
                <a16:creationId xmlns:a16="http://schemas.microsoft.com/office/drawing/2014/main" id="{9127C660-1B44-0AAC-89D0-E6E4C8DFF4AB}"/>
              </a:ext>
            </a:extLst>
          </p:cNvPr>
          <p:cNvPicPr>
            <a:picLocks noChangeAspect="1"/>
          </p:cNvPicPr>
          <p:nvPr/>
        </p:nvPicPr>
        <p:blipFill rotWithShape="1">
          <a:blip r:embed="rId3"/>
          <a:srcRect l="61486"/>
          <a:stretch/>
        </p:blipFill>
        <p:spPr>
          <a:xfrm>
            <a:off x="5646613" y="1339019"/>
            <a:ext cx="2885827"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5" y="2719388"/>
            <a:ext cx="9092290" cy="2736304"/>
          </a:xfrm>
          <a:prstGeom prst="rect">
            <a:avLst/>
          </a:prstGeom>
        </p:spPr>
      </p:pic>
      <p:pic>
        <p:nvPicPr>
          <p:cNvPr id="3" name="Picture 2" descr="A graph with red and blue dots&#10;&#10;Description automatically generated">
            <a:extLst>
              <a:ext uri="{FF2B5EF4-FFF2-40B4-BE49-F238E27FC236}">
                <a16:creationId xmlns:a16="http://schemas.microsoft.com/office/drawing/2014/main" id="{9DC7A354-AD20-D366-C41B-D789BC9E4C43}"/>
              </a:ext>
            </a:extLst>
          </p:cNvPr>
          <p:cNvPicPr>
            <a:picLocks noChangeAspect="1"/>
          </p:cNvPicPr>
          <p:nvPr/>
        </p:nvPicPr>
        <p:blipFill>
          <a:blip r:embed="rId4"/>
          <a:stretch>
            <a:fillRect/>
          </a:stretch>
        </p:blipFill>
        <p:spPr>
          <a:xfrm>
            <a:off x="32745" y="2752456"/>
            <a:ext cx="9090857" cy="2729424"/>
          </a:xfrm>
          <a:prstGeom prst="rect">
            <a:avLst/>
          </a:prstGeom>
        </p:spPr>
      </p:pic>
    </p:spTree>
    <p:extLst>
      <p:ext uri="{BB962C8B-B14F-4D97-AF65-F5344CB8AC3E}">
        <p14:creationId xmlns:p14="http://schemas.microsoft.com/office/powerpoint/2010/main" val="300052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US" sz="2000" dirty="0">
              <a:cs typeface="Arial" charset="0"/>
            </a:endParaRPr>
          </a:p>
          <a:p>
            <a:pPr marL="457200" indent="-457200">
              <a:spcBef>
                <a:spcPct val="20000"/>
              </a:spcBef>
              <a:buAutoNum type="arabicPeriod"/>
              <a:defRPr/>
            </a:pPr>
            <a:r>
              <a:rPr lang="en-US" sz="2000" dirty="0">
                <a:cs typeface="Arial" charset="0"/>
              </a:rPr>
              <a:t>Resample from the observed dataset with replacement</a:t>
            </a:r>
          </a:p>
          <a:p>
            <a:pPr marL="457200" indent="-457200">
              <a:spcBef>
                <a:spcPct val="20000"/>
              </a:spcBef>
              <a:buAutoNum type="arabicPeriod"/>
              <a:defRPr/>
            </a:pPr>
            <a:r>
              <a:rPr lang="en-US" sz="2000" dirty="0">
                <a:cs typeface="Arial" charset="0"/>
              </a:rPr>
              <a:t>Collect all estimates into a distribution, and analyze the confidence intervals</a:t>
            </a:r>
          </a:p>
        </p:txBody>
      </p:sp>
      <p:pic>
        <p:nvPicPr>
          <p:cNvPr id="9" name="Picture 8" descr="A red and blue lines and dots&#10;&#10;Description automatically generated">
            <a:extLst>
              <a:ext uri="{FF2B5EF4-FFF2-40B4-BE49-F238E27FC236}">
                <a16:creationId xmlns:a16="http://schemas.microsoft.com/office/drawing/2014/main" id="{8B24D71E-ED9F-0A81-FB7B-8522D9E30283}"/>
              </a:ext>
            </a:extLst>
          </p:cNvPr>
          <p:cNvPicPr>
            <a:picLocks noChangeAspect="1"/>
          </p:cNvPicPr>
          <p:nvPr/>
        </p:nvPicPr>
        <p:blipFill>
          <a:blip r:embed="rId3"/>
          <a:stretch>
            <a:fillRect/>
          </a:stretch>
        </p:blipFill>
        <p:spPr>
          <a:xfrm>
            <a:off x="0" y="2782193"/>
            <a:ext cx="9144000" cy="2713609"/>
          </a:xfrm>
          <a:prstGeom prst="rect">
            <a:avLst/>
          </a:prstGeom>
        </p:spPr>
      </p:pic>
      <p:sp>
        <p:nvSpPr>
          <p:cNvPr id="11" name="Rectangle 10">
            <a:extLst>
              <a:ext uri="{FF2B5EF4-FFF2-40B4-BE49-F238E27FC236}">
                <a16:creationId xmlns:a16="http://schemas.microsoft.com/office/drawing/2014/main" id="{72C9F515-5A45-5CB8-0728-FE2DE32E0352}"/>
              </a:ext>
            </a:extLst>
          </p:cNvPr>
          <p:cNvSpPr/>
          <p:nvPr/>
        </p:nvSpPr>
        <p:spPr>
          <a:xfrm>
            <a:off x="0" y="5961459"/>
            <a:ext cx="9144000" cy="923925"/>
          </a:xfrm>
          <a:prstGeom prst="rect">
            <a:avLst/>
          </a:prstGeom>
          <a:solidFill>
            <a:schemeClr val="accent6">
              <a:lumMod val="10000"/>
              <a:lumOff val="90000"/>
            </a:schemeClr>
          </a:solidFill>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en-ES" sz="1800" dirty="0"/>
              <a:t>The idea is to generate many new synthetic datasets from the initial true dataset by randomly sampling from it, then finding estimators for each one of these new datasets, and finally looking at the distribution of all these estimators to quantify our confidence.</a:t>
            </a:r>
          </a:p>
        </p:txBody>
      </p:sp>
      <p:pic>
        <p:nvPicPr>
          <p:cNvPr id="13" name="Picture 12" descr="A graph of a number of samples&#10;&#10;Description automatically generated">
            <a:extLst>
              <a:ext uri="{FF2B5EF4-FFF2-40B4-BE49-F238E27FC236}">
                <a16:creationId xmlns:a16="http://schemas.microsoft.com/office/drawing/2014/main" id="{03E5B173-CAE2-02E9-3479-00E752F65412}"/>
              </a:ext>
            </a:extLst>
          </p:cNvPr>
          <p:cNvPicPr>
            <a:picLocks noChangeAspect="1"/>
          </p:cNvPicPr>
          <p:nvPr/>
        </p:nvPicPr>
        <p:blipFill>
          <a:blip r:embed="rId4"/>
          <a:stretch>
            <a:fillRect/>
          </a:stretch>
        </p:blipFill>
        <p:spPr>
          <a:xfrm>
            <a:off x="7073400" y="2634213"/>
            <a:ext cx="2070600" cy="2739004"/>
          </a:xfrm>
          <a:prstGeom prst="rect">
            <a:avLst/>
          </a:prstGeom>
        </p:spPr>
      </p:pic>
    </p:spTree>
    <p:extLst>
      <p:ext uri="{BB962C8B-B14F-4D97-AF65-F5344CB8AC3E}">
        <p14:creationId xmlns:p14="http://schemas.microsoft.com/office/powerpoint/2010/main" val="3819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943A5B9-252D-9061-EB26-F122C1F8E3F9}"/>
              </a:ext>
            </a:extLst>
          </p:cNvPr>
          <p:cNvSpPr txBox="1">
            <a:spLocks noChangeArrowheads="1"/>
          </p:cNvSpPr>
          <p:nvPr/>
        </p:nvSpPr>
        <p:spPr bwMode="auto">
          <a:xfrm>
            <a:off x="330200" y="547688"/>
            <a:ext cx="417036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Acknowledgements</a:t>
            </a:r>
          </a:p>
        </p:txBody>
      </p:sp>
      <p:sp>
        <p:nvSpPr>
          <p:cNvPr id="100354" name="Shape 23">
            <a:extLst>
              <a:ext uri="{FF2B5EF4-FFF2-40B4-BE49-F238E27FC236}">
                <a16:creationId xmlns:a16="http://schemas.microsoft.com/office/drawing/2014/main" id="{2BEEE7A2-A0EA-8669-4A72-9FF87866CDE8}"/>
              </a:ext>
            </a:extLst>
          </p:cNvPr>
          <p:cNvSpPr txBox="1">
            <a:spLocks/>
          </p:cNvSpPr>
          <p:nvPr/>
        </p:nvSpPr>
        <p:spPr bwMode="auto">
          <a:xfrm>
            <a:off x="323850" y="2205038"/>
            <a:ext cx="8496300" cy="2520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 typeface="Arial" charset="0"/>
              <a:buChar char="•"/>
              <a:defRPr/>
            </a:pPr>
            <a:r>
              <a:rPr lang="en-GB" dirty="0">
                <a:cs typeface="Arial" charset="0"/>
              </a:rPr>
              <a:t>Marion Rouault, CNRS &amp; Paris Brain Institute </a:t>
            </a:r>
            <a:br>
              <a:rPr lang="en-GB" dirty="0">
                <a:cs typeface="Arial" charset="0"/>
              </a:rPr>
            </a:br>
            <a:r>
              <a:rPr lang="en-GB" dirty="0">
                <a:cs typeface="Arial" charset="0"/>
              </a:rPr>
              <a:t>(BAMB!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a:cs typeface="Arial" charset="0"/>
              </a:rPr>
              <a:t>Luigi </a:t>
            </a:r>
            <a:r>
              <a:rPr lang="en-GB" dirty="0" err="1">
                <a:cs typeface="Arial" charset="0"/>
              </a:rPr>
              <a:t>Acerbi</a:t>
            </a:r>
            <a:r>
              <a:rPr lang="en-GB" dirty="0">
                <a:cs typeface="Arial" charset="0"/>
              </a:rPr>
              <a:t> (BAMB!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err="1">
                <a:cs typeface="Arial" charset="0"/>
              </a:rPr>
              <a:t>Anqi</a:t>
            </a:r>
            <a:r>
              <a:rPr lang="en-GB" dirty="0">
                <a:cs typeface="Arial" charset="0"/>
              </a:rPr>
              <a:t> Wu (</a:t>
            </a:r>
            <a:r>
              <a:rPr lang="en-GB" dirty="0" err="1">
                <a:cs typeface="Arial" charset="0"/>
              </a:rPr>
              <a:t>Neuromatch</a:t>
            </a:r>
            <a:r>
              <a:rPr lang="en-GB" dirty="0">
                <a:cs typeface="Arial" charset="0"/>
              </a:rPr>
              <a:t>)</a:t>
            </a:r>
          </a:p>
        </p:txBody>
      </p:sp>
      <p:sp>
        <p:nvSpPr>
          <p:cNvPr id="18435" name="Rectangle 1">
            <a:extLst>
              <a:ext uri="{FF2B5EF4-FFF2-40B4-BE49-F238E27FC236}">
                <a16:creationId xmlns:a16="http://schemas.microsoft.com/office/drawing/2014/main" id="{DCBACB30-2FFA-09FB-2DFF-5A78B5E417B0}"/>
              </a:ext>
            </a:extLst>
          </p:cNvPr>
          <p:cNvSpPr>
            <a:spLocks noChangeArrowheads="1"/>
          </p:cNvSpPr>
          <p:nvPr/>
        </p:nvSpPr>
        <p:spPr bwMode="auto">
          <a:xfrm>
            <a:off x="4211638" y="6207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a:t>🙏</a:t>
            </a:r>
          </a:p>
        </p:txBody>
      </p:sp>
    </p:spTree>
    <p:extLst>
      <p:ext uri="{BB962C8B-B14F-4D97-AF65-F5344CB8AC3E}">
        <p14:creationId xmlns:p14="http://schemas.microsoft.com/office/powerpoint/2010/main" val="1375041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How hard can it be?</a:t>
            </a:r>
          </a:p>
        </p:txBody>
      </p:sp>
      <p:pic>
        <p:nvPicPr>
          <p:cNvPr id="2" name="Picture 1">
            <a:extLst>
              <a:ext uri="{FF2B5EF4-FFF2-40B4-BE49-F238E27FC236}">
                <a16:creationId xmlns:a16="http://schemas.microsoft.com/office/drawing/2014/main" id="{B943AFE3-6F15-905D-6EC2-D17A1D0985F3}"/>
              </a:ext>
            </a:extLst>
          </p:cNvPr>
          <p:cNvPicPr>
            <a:picLocks noChangeAspect="1"/>
          </p:cNvPicPr>
          <p:nvPr/>
        </p:nvPicPr>
        <p:blipFill>
          <a:blip r:embed="rId3"/>
          <a:stretch>
            <a:fillRect/>
          </a:stretch>
        </p:blipFill>
        <p:spPr>
          <a:xfrm>
            <a:off x="97504" y="1889397"/>
            <a:ext cx="4131727" cy="3560318"/>
          </a:xfrm>
          <a:prstGeom prst="rect">
            <a:avLst/>
          </a:prstGeom>
        </p:spPr>
      </p:pic>
      <p:pic>
        <p:nvPicPr>
          <p:cNvPr id="3" name="Picture 2">
            <a:extLst>
              <a:ext uri="{FF2B5EF4-FFF2-40B4-BE49-F238E27FC236}">
                <a16:creationId xmlns:a16="http://schemas.microsoft.com/office/drawing/2014/main" id="{C5C354F1-6A05-27F4-FC05-12DF536F2FE1}"/>
              </a:ext>
            </a:extLst>
          </p:cNvPr>
          <p:cNvPicPr>
            <a:picLocks noChangeAspect="1"/>
          </p:cNvPicPr>
          <p:nvPr/>
        </p:nvPicPr>
        <p:blipFill>
          <a:blip r:embed="rId4"/>
          <a:stretch>
            <a:fillRect/>
          </a:stretch>
        </p:blipFill>
        <p:spPr>
          <a:xfrm>
            <a:off x="4793894" y="2131147"/>
            <a:ext cx="4252602" cy="3318568"/>
          </a:xfrm>
          <a:prstGeom prst="rect">
            <a:avLst/>
          </a:prstGeom>
        </p:spPr>
      </p:pic>
    </p:spTree>
    <p:extLst>
      <p:ext uri="{BB962C8B-B14F-4D97-AF65-F5344CB8AC3E}">
        <p14:creationId xmlns:p14="http://schemas.microsoft.com/office/powerpoint/2010/main" val="1961632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Optimization can be hard</a:t>
            </a:r>
          </a:p>
        </p:txBody>
      </p:sp>
      <p:sp>
        <p:nvSpPr>
          <p:cNvPr id="4" name="Shape 23">
            <a:extLst>
              <a:ext uri="{FF2B5EF4-FFF2-40B4-BE49-F238E27FC236}">
                <a16:creationId xmlns:a16="http://schemas.microsoft.com/office/drawing/2014/main" id="{2F790D7B-35AB-4D4B-E8F2-1D3836BBBD2D}"/>
              </a:ext>
            </a:extLst>
          </p:cNvPr>
          <p:cNvSpPr txBox="1">
            <a:spLocks/>
          </p:cNvSpPr>
          <p:nvPr/>
        </p:nvSpPr>
        <p:spPr bwMode="auto">
          <a:xfrm>
            <a:off x="395288" y="1340866"/>
            <a:ext cx="8423275" cy="34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Multiple local minima or saddle points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Expensive function evaluation (&gt;&gt; 1 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Noisy function evaluation (stochastic problem)</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Rough landscape (numerical approximations, etc.)</a:t>
            </a:r>
          </a:p>
        </p:txBody>
      </p:sp>
      <p:pic>
        <p:nvPicPr>
          <p:cNvPr id="5" name="Picture 4">
            <a:extLst>
              <a:ext uri="{FF2B5EF4-FFF2-40B4-BE49-F238E27FC236}">
                <a16:creationId xmlns:a16="http://schemas.microsoft.com/office/drawing/2014/main" id="{7DB1EDD5-5651-8F1F-16B3-43AC9DCDE053}"/>
              </a:ext>
            </a:extLst>
          </p:cNvPr>
          <p:cNvPicPr>
            <a:picLocks noChangeAspect="1"/>
          </p:cNvPicPr>
          <p:nvPr/>
        </p:nvPicPr>
        <p:blipFill rotWithShape="1">
          <a:blip r:embed="rId3"/>
          <a:srcRect t="4025"/>
          <a:stretch/>
        </p:blipFill>
        <p:spPr>
          <a:xfrm>
            <a:off x="1259632" y="4941168"/>
            <a:ext cx="4483100" cy="1340768"/>
          </a:xfrm>
          <a:prstGeom prst="rect">
            <a:avLst/>
          </a:prstGeom>
        </p:spPr>
      </p:pic>
    </p:spTree>
    <p:extLst>
      <p:ext uri="{BB962C8B-B14F-4D97-AF65-F5344CB8AC3E}">
        <p14:creationId xmlns:p14="http://schemas.microsoft.com/office/powerpoint/2010/main" val="374661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0A14-C40C-1577-33E7-8EC0F7183271}"/>
              </a:ext>
            </a:extLst>
          </p:cNvPr>
          <p:cNvPicPr>
            <a:picLocks noChangeAspect="1"/>
          </p:cNvPicPr>
          <p:nvPr/>
        </p:nvPicPr>
        <p:blipFill rotWithShape="1">
          <a:blip r:embed="rId3"/>
          <a:srcRect b="11905"/>
          <a:stretch/>
        </p:blipFill>
        <p:spPr>
          <a:xfrm>
            <a:off x="376953" y="404664"/>
            <a:ext cx="8390094" cy="5328592"/>
          </a:xfrm>
          <a:prstGeom prst="rect">
            <a:avLst/>
          </a:prstGeom>
          <a:ln>
            <a:solidFill>
              <a:schemeClr val="accent1"/>
            </a:solidFill>
          </a:ln>
          <a:effectLst>
            <a:outerShdw blurRad="50800" dist="38100" dir="2700000" sx="101356" sy="101356" algn="tl" rotWithShape="0">
              <a:prstClr val="black">
                <a:alpha val="40000"/>
              </a:prstClr>
            </a:outerShdw>
          </a:effectLst>
        </p:spPr>
      </p:pic>
      <p:sp>
        <p:nvSpPr>
          <p:cNvPr id="3" name="Shape 23">
            <a:extLst>
              <a:ext uri="{FF2B5EF4-FFF2-40B4-BE49-F238E27FC236}">
                <a16:creationId xmlns:a16="http://schemas.microsoft.com/office/drawing/2014/main" id="{08ED15C0-E949-EA00-4104-0528DCB97067}"/>
              </a:ext>
            </a:extLst>
          </p:cNvPr>
          <p:cNvSpPr txBox="1">
            <a:spLocks/>
          </p:cNvSpPr>
          <p:nvPr/>
        </p:nvSpPr>
        <p:spPr bwMode="auto">
          <a:xfrm>
            <a:off x="539552" y="5949491"/>
            <a:ext cx="8496300" cy="10076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indent="0">
              <a:spcBef>
                <a:spcPct val="20000"/>
              </a:spcBef>
              <a:defRPr/>
            </a:pPr>
            <a:r>
              <a:rPr lang="en-GB" sz="2000" dirty="0">
                <a:solidFill>
                  <a:schemeClr val="accent6">
                    <a:lumMod val="75000"/>
                    <a:lumOff val="25000"/>
                  </a:schemeClr>
                </a:solidFill>
                <a:cs typeface="Arial" charset="0"/>
              </a:rPr>
              <a:t>See intro to optimization by Luigi </a:t>
            </a:r>
            <a:r>
              <a:rPr lang="en-GB" sz="2000" dirty="0" err="1">
                <a:solidFill>
                  <a:schemeClr val="accent6">
                    <a:lumMod val="75000"/>
                    <a:lumOff val="25000"/>
                  </a:schemeClr>
                </a:solidFill>
                <a:cs typeface="Arial" charset="0"/>
              </a:rPr>
              <a:t>Acerbi</a:t>
            </a:r>
            <a:r>
              <a:rPr lang="en-GB" sz="2000" dirty="0">
                <a:solidFill>
                  <a:schemeClr val="accent6">
                    <a:lumMod val="75000"/>
                    <a:lumOff val="25000"/>
                  </a:schemeClr>
                </a:solidFill>
                <a:cs typeface="Arial" charset="0"/>
              </a:rPr>
              <a:t> in BAMB! 2022: </a:t>
            </a:r>
            <a:r>
              <a:rPr lang="en-GB" sz="2000" dirty="0">
                <a:solidFill>
                  <a:schemeClr val="accent6">
                    <a:lumMod val="75000"/>
                    <a:lumOff val="25000"/>
                  </a:schemeClr>
                </a:solidFill>
                <a:cs typeface="Arial" charset="0"/>
                <a:hlinkClick r:id="rId4"/>
              </a:rPr>
              <a:t>https://github.com/lacerbi/bamb2022-model-fitting</a:t>
            </a:r>
            <a:endParaRPr lang="en-GB" sz="2000" dirty="0">
              <a:solidFill>
                <a:schemeClr val="accent6">
                  <a:lumMod val="75000"/>
                  <a:lumOff val="25000"/>
                </a:schemeClr>
              </a:solidFill>
              <a:cs typeface="Arial" charset="0"/>
            </a:endParaRPr>
          </a:p>
        </p:txBody>
      </p:sp>
    </p:spTree>
    <p:extLst>
      <p:ext uri="{BB962C8B-B14F-4D97-AF65-F5344CB8AC3E}">
        <p14:creationId xmlns:p14="http://schemas.microsoft.com/office/powerpoint/2010/main" val="393898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59F06-C9B5-A043-9489-3053BA391BA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7</a:t>
            </a:fld>
            <a:endParaRPr lang="en-US" dirty="0"/>
          </a:p>
        </p:txBody>
      </p:sp>
      <p:pic>
        <p:nvPicPr>
          <p:cNvPr id="4" name="Picture 3">
            <a:extLst>
              <a:ext uri="{FF2B5EF4-FFF2-40B4-BE49-F238E27FC236}">
                <a16:creationId xmlns:a16="http://schemas.microsoft.com/office/drawing/2014/main" id="{BE0152C8-5340-C448-B044-7CA9564C9EF1}"/>
              </a:ext>
            </a:extLst>
          </p:cNvPr>
          <p:cNvPicPr>
            <a:picLocks noChangeAspect="1"/>
          </p:cNvPicPr>
          <p:nvPr/>
        </p:nvPicPr>
        <p:blipFill>
          <a:blip r:embed="rId3"/>
          <a:stretch>
            <a:fillRect/>
          </a:stretch>
        </p:blipFill>
        <p:spPr>
          <a:xfrm>
            <a:off x="-124766" y="1379991"/>
            <a:ext cx="9393532" cy="4686981"/>
          </a:xfrm>
          <a:prstGeom prst="rect">
            <a:avLst/>
          </a:prstGeom>
        </p:spPr>
      </p:pic>
      <p:sp>
        <p:nvSpPr>
          <p:cNvPr id="5" name="TextBox 4">
            <a:extLst>
              <a:ext uri="{FF2B5EF4-FFF2-40B4-BE49-F238E27FC236}">
                <a16:creationId xmlns:a16="http://schemas.microsoft.com/office/drawing/2014/main" id="{14B1DF43-DEF2-F545-BCC9-AD42A0BEBE28}"/>
              </a:ext>
            </a:extLst>
          </p:cNvPr>
          <p:cNvSpPr txBox="1"/>
          <p:nvPr/>
        </p:nvSpPr>
        <p:spPr>
          <a:xfrm>
            <a:off x="244668" y="5654379"/>
            <a:ext cx="276742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rPr>
              <a:t>BADS: </a:t>
            </a:r>
            <a:r>
              <a:rPr lang="en-US" sz="1400" dirty="0" err="1">
                <a:solidFill>
                  <a:schemeClr val="tx1">
                    <a:lumMod val="50000"/>
                    <a:lumOff val="50000"/>
                  </a:schemeClr>
                </a:solidFill>
              </a:rPr>
              <a:t>Acerbi</a:t>
            </a:r>
            <a:r>
              <a:rPr lang="en-US" sz="1400" dirty="0">
                <a:solidFill>
                  <a:schemeClr val="tx1">
                    <a:lumMod val="50000"/>
                    <a:lumOff val="50000"/>
                  </a:schemeClr>
                </a:solidFill>
              </a:rPr>
              <a:t> and Ma (2017)</a:t>
            </a:r>
          </a:p>
        </p:txBody>
      </p:sp>
      <p:sp>
        <p:nvSpPr>
          <p:cNvPr id="7" name="Rectangle 7">
            <a:extLst>
              <a:ext uri="{FF2B5EF4-FFF2-40B4-BE49-F238E27FC236}">
                <a16:creationId xmlns:a16="http://schemas.microsoft.com/office/drawing/2014/main" id="{783B3C9D-853E-7663-CB91-0CAE12C9AB5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Optimizers at work</a:t>
            </a:r>
          </a:p>
        </p:txBody>
      </p:sp>
    </p:spTree>
    <p:extLst>
      <p:ext uri="{BB962C8B-B14F-4D97-AF65-F5344CB8AC3E}">
        <p14:creationId xmlns:p14="http://schemas.microsoft.com/office/powerpoint/2010/main" val="261700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Tips and tricks</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7" y="1268760"/>
            <a:ext cx="8423275"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a:spcBef>
                <a:spcPct val="20000"/>
              </a:spcBef>
            </a:pPr>
            <a:endParaRPr lang="en-GB" altLang="en-ES" sz="1500" dirty="0">
              <a:cs typeface="Arial" panose="020B0604020202020204" pitchFamily="34" charset="0"/>
            </a:endParaRPr>
          </a:p>
        </p:txBody>
      </p:sp>
      <p:pic>
        <p:nvPicPr>
          <p:cNvPr id="2" name="Picture 1">
            <a:extLst>
              <a:ext uri="{FF2B5EF4-FFF2-40B4-BE49-F238E27FC236}">
                <a16:creationId xmlns:a16="http://schemas.microsoft.com/office/drawing/2014/main" id="{A3DC5C22-929B-72A9-A1B4-46CF8F2B8F99}"/>
              </a:ext>
            </a:extLst>
          </p:cNvPr>
          <p:cNvPicPr>
            <a:picLocks noChangeAspect="1"/>
          </p:cNvPicPr>
          <p:nvPr/>
        </p:nvPicPr>
        <p:blipFill rotWithShape="1">
          <a:blip r:embed="rId3"/>
          <a:srcRect b="1988"/>
          <a:stretch/>
        </p:blipFill>
        <p:spPr>
          <a:xfrm>
            <a:off x="952500" y="4519504"/>
            <a:ext cx="7239000" cy="2116074"/>
          </a:xfrm>
          <a:prstGeom prst="rect">
            <a:avLst/>
          </a:prstGeom>
        </p:spPr>
      </p:pic>
      <p:sp>
        <p:nvSpPr>
          <p:cNvPr id="3" name="ZoneTexte 2">
            <a:extLst>
              <a:ext uri="{FF2B5EF4-FFF2-40B4-BE49-F238E27FC236}">
                <a16:creationId xmlns:a16="http://schemas.microsoft.com/office/drawing/2014/main" id="{C43E90EB-8DC8-DF25-92F0-2E8FEC13C5A7}"/>
              </a:ext>
            </a:extLst>
          </p:cNvPr>
          <p:cNvSpPr txBox="1"/>
          <p:nvPr/>
        </p:nvSpPr>
        <p:spPr>
          <a:xfrm>
            <a:off x="3275856" y="6471765"/>
            <a:ext cx="3131840" cy="369888"/>
          </a:xfrm>
          <a:prstGeom prst="rect">
            <a:avLst/>
          </a:prstGeom>
          <a:noFill/>
        </p:spPr>
        <p:txBody>
          <a:bodyPr wrap="square">
            <a:spAutoFit/>
          </a:bodyPr>
          <a:lstStyle/>
          <a:p>
            <a:pPr>
              <a:defRPr/>
            </a:pPr>
            <a:r>
              <a:rPr lang="en-GB" dirty="0">
                <a:solidFill>
                  <a:schemeClr val="bg1">
                    <a:lumMod val="50000"/>
                  </a:schemeClr>
                </a:solidFill>
                <a:latin typeface="Arial" charset="0"/>
                <a:ea typeface="MS PGothic" charset="0"/>
                <a:cs typeface="MS PGothic" charset="0"/>
              </a:rPr>
              <a:t>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4" name="Shape 23">
            <a:extLst>
              <a:ext uri="{FF2B5EF4-FFF2-40B4-BE49-F238E27FC236}">
                <a16:creationId xmlns:a16="http://schemas.microsoft.com/office/drawing/2014/main" id="{9ED093D5-7EC8-B44D-0C75-025C869B2FB1}"/>
              </a:ext>
            </a:extLst>
          </p:cNvPr>
          <p:cNvSpPr txBox="1">
            <a:spLocks/>
          </p:cNvSpPr>
          <p:nvPr/>
        </p:nvSpPr>
        <p:spPr bwMode="auto">
          <a:xfrm>
            <a:off x="395287" y="1268760"/>
            <a:ext cx="842327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Make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 (avoid solutions at the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Beware of local minima (always run fitting multiple times with random initial conditions)</a:t>
            </a:r>
          </a:p>
          <a:p>
            <a:pPr marL="342900" indent="-342900">
              <a:spcBef>
                <a:spcPct val="20000"/>
              </a:spcBef>
              <a:buFontTx/>
              <a:buChar char="-"/>
            </a:pPr>
            <a:endParaRPr lang="en-GB" altLang="en-ES" sz="2000" dirty="0">
              <a:cs typeface="Arial" panose="020B0604020202020204" pitchFamily="34" charset="0"/>
            </a:endParaRPr>
          </a:p>
        </p:txBody>
      </p:sp>
    </p:spTree>
    <p:extLst>
      <p:ext uri="{BB962C8B-B14F-4D97-AF65-F5344CB8AC3E}">
        <p14:creationId xmlns:p14="http://schemas.microsoft.com/office/powerpoint/2010/main" val="425716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alpha val="19671"/>
                  </a:schemeClr>
                </a:solidFill>
                <a:cs typeface="Arial" charset="0"/>
              </a:rPr>
              <a:t>Parameter estimation</a:t>
            </a:r>
          </a:p>
          <a:p>
            <a:pPr lvl="1">
              <a:spcBef>
                <a:spcPct val="20000"/>
              </a:spcBef>
              <a:buFontTx/>
              <a:buChar char="•"/>
              <a:defRPr/>
            </a:pPr>
            <a:r>
              <a:rPr lang="en-GB" sz="2800" dirty="0">
                <a:solidFill>
                  <a:schemeClr val="tx1">
                    <a:alpha val="19671"/>
                  </a:schemeClr>
                </a:solidFill>
                <a:cs typeface="Arial" charset="0"/>
              </a:rPr>
              <a:t>Model fitting as an optimization problem</a:t>
            </a:r>
            <a:endParaRPr lang="en-GB" sz="2800" dirty="0">
              <a:solidFill>
                <a:srgbClr val="008DBB">
                  <a:alpha val="19671"/>
                </a:srgbClr>
              </a:solidFill>
              <a:cs typeface="Arial" charset="0"/>
            </a:endParaRPr>
          </a:p>
          <a:p>
            <a:pPr>
              <a:spcBef>
                <a:spcPct val="20000"/>
              </a:spcBef>
              <a:buFontTx/>
              <a:buChar char="•"/>
              <a:defRPr/>
            </a:pPr>
            <a:r>
              <a:rPr lang="en-GB" sz="2800" b="1" dirty="0">
                <a:solidFill>
                  <a:srgbClr val="008DBB"/>
                </a:solidFill>
                <a:cs typeface="Arial" charset="0"/>
              </a:rPr>
              <a:t>Model validation (tutorial part 1)</a:t>
            </a:r>
          </a:p>
          <a:p>
            <a:pPr lvl="1">
              <a:spcBef>
                <a:spcPct val="20000"/>
              </a:spcBef>
              <a:buFontTx/>
              <a:buChar char="•"/>
              <a:defRPr/>
            </a:pPr>
            <a:r>
              <a:rPr lang="en-GB" sz="2800" b="1" dirty="0">
                <a:cs typeface="Arial" charset="0"/>
              </a:rPr>
              <a:t>Does the model capture the data?</a:t>
            </a:r>
          </a:p>
          <a:p>
            <a:pPr>
              <a:spcBef>
                <a:spcPct val="20000"/>
              </a:spcBef>
              <a:buFont typeface="Arial"/>
              <a:buChar char="•"/>
              <a:defRPr/>
            </a:pPr>
            <a:r>
              <a:rPr lang="en-GB" sz="2800" dirty="0">
                <a:solidFill>
                  <a:schemeClr val="accent6">
                    <a:lumMod val="75000"/>
                    <a:lumOff val="25000"/>
                    <a:alpha val="19750"/>
                  </a:schemeClr>
                </a:solidFill>
                <a:cs typeface="Arial" charset="0"/>
              </a:rPr>
              <a:t>Parameter recovery (tutorial part 2)</a:t>
            </a:r>
          </a:p>
          <a:p>
            <a:pPr lvl="1">
              <a:spcBef>
                <a:spcPct val="20000"/>
              </a:spcBef>
              <a:buFont typeface="Arial"/>
              <a:buChar char="•"/>
              <a:defRPr/>
            </a:pPr>
            <a:r>
              <a:rPr lang="en-GB" sz="2800" dirty="0">
                <a:solidFill>
                  <a:schemeClr val="tx1">
                    <a:alpha val="19750"/>
                  </a:schemeClr>
                </a:solidFill>
                <a:cs typeface="Arial" charset="0"/>
              </a:rPr>
              <a:t>Simulate, simulate, simulate!</a:t>
            </a:r>
            <a:endParaRPr lang="en-GB" sz="2800" dirty="0">
              <a:solidFill>
                <a:schemeClr val="accent6">
                  <a:lumMod val="75000"/>
                  <a:lumOff val="25000"/>
                  <a:alpha val="19750"/>
                </a:schemeClr>
              </a:solidFill>
              <a:cs typeface="Arial" charset="0"/>
            </a:endParaRPr>
          </a:p>
          <a:p>
            <a:pPr>
              <a:spcBef>
                <a:spcPct val="20000"/>
              </a:spcBef>
              <a:buFont typeface="Arial"/>
              <a:buChar char="•"/>
              <a:defRPr/>
            </a:pPr>
            <a:r>
              <a:rPr lang="en-GB" sz="2800" dirty="0">
                <a:solidFill>
                  <a:schemeClr val="accent6">
                    <a:lumMod val="75000"/>
                    <a:lumOff val="25000"/>
                    <a:alpha val="19750"/>
                  </a:schemeClr>
                </a:solidFill>
                <a:cs typeface="Arial" charset="0"/>
              </a:rPr>
              <a:t>Parameter uncertainty (tutorial part 3)</a:t>
            </a:r>
          </a:p>
          <a:p>
            <a:pPr lvl="1">
              <a:spcBef>
                <a:spcPct val="20000"/>
              </a:spcBef>
              <a:buFont typeface="Arial"/>
              <a:buChar char="•"/>
              <a:defRPr/>
            </a:pPr>
            <a:r>
              <a:rPr lang="en-GB" sz="2800" dirty="0">
                <a:solidFill>
                  <a:schemeClr val="tx1">
                    <a:alpha val="19750"/>
                  </a:schemeClr>
                </a:solidFill>
                <a:cs typeface="Arial" charset="0"/>
              </a:rPr>
              <a:t>Bootstrapping</a:t>
            </a:r>
          </a:p>
        </p:txBody>
      </p:sp>
    </p:spTree>
    <p:extLst>
      <p:ext uri="{BB962C8B-B14F-4D97-AF65-F5344CB8AC3E}">
        <p14:creationId xmlns:p14="http://schemas.microsoft.com/office/powerpoint/2010/main" val="1140164763"/>
      </p:ext>
    </p:extLst>
  </p:cSld>
  <p:clrMapOvr>
    <a:masterClrMapping/>
  </p:clrMapOvr>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25271</TotalTime>
  <Words>1412</Words>
  <Application>Microsoft Macintosh PowerPoint</Application>
  <PresentationFormat>On-screen Show (4:3)</PresentationFormat>
  <Paragraphs>237</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vt:lpstr>
      <vt:lpstr>Wingdings</vt:lpstr>
      <vt:lpstr>Custom Design</vt:lpstr>
      <vt:lpstr>1B – Parameter fitting &amp;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Klaus Wimmer</cp:lastModifiedBy>
  <cp:revision>1800</cp:revision>
  <cp:lastPrinted>2022-08-31T15:27:56Z</cp:lastPrinted>
  <dcterms:created xsi:type="dcterms:W3CDTF">2005-07-13T12:26:50Z</dcterms:created>
  <dcterms:modified xsi:type="dcterms:W3CDTF">2023-07-20T09:58:11Z</dcterms:modified>
</cp:coreProperties>
</file>